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notesMasterIdLst>
    <p:notesMasterId r:id="rId29"/>
  </p:notesMasterIdLst>
  <p:sldIdLst>
    <p:sldId id="341" r:id="rId3"/>
    <p:sldId id="280" r:id="rId4"/>
    <p:sldId id="292" r:id="rId5"/>
    <p:sldId id="316" r:id="rId6"/>
    <p:sldId id="344" r:id="rId7"/>
    <p:sldId id="337" r:id="rId8"/>
    <p:sldId id="304" r:id="rId9"/>
    <p:sldId id="345" r:id="rId10"/>
    <p:sldId id="346" r:id="rId11"/>
    <p:sldId id="305" r:id="rId12"/>
    <p:sldId id="339" r:id="rId13"/>
    <p:sldId id="355" r:id="rId14"/>
    <p:sldId id="347" r:id="rId15"/>
    <p:sldId id="310" r:id="rId16"/>
    <p:sldId id="317" r:id="rId17"/>
    <p:sldId id="351" r:id="rId18"/>
    <p:sldId id="350" r:id="rId19"/>
    <p:sldId id="328" r:id="rId20"/>
    <p:sldId id="329" r:id="rId21"/>
    <p:sldId id="318" r:id="rId22"/>
    <p:sldId id="319" r:id="rId23"/>
    <p:sldId id="349" r:id="rId24"/>
    <p:sldId id="356" r:id="rId25"/>
    <p:sldId id="353" r:id="rId26"/>
    <p:sldId id="322" r:id="rId27"/>
    <p:sldId id="29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B6615A9-B518-4D83-A64A-0667FE254236}">
          <p14:sldIdLst>
            <p14:sldId id="341"/>
            <p14:sldId id="280"/>
            <p14:sldId id="292"/>
            <p14:sldId id="316"/>
            <p14:sldId id="344"/>
            <p14:sldId id="337"/>
            <p14:sldId id="304"/>
            <p14:sldId id="345"/>
            <p14:sldId id="346"/>
            <p14:sldId id="305"/>
            <p14:sldId id="339"/>
            <p14:sldId id="355"/>
            <p14:sldId id="347"/>
            <p14:sldId id="310"/>
            <p14:sldId id="317"/>
            <p14:sldId id="351"/>
            <p14:sldId id="350"/>
            <p14:sldId id="328"/>
            <p14:sldId id="329"/>
            <p14:sldId id="318"/>
            <p14:sldId id="319"/>
            <p14:sldId id="349"/>
            <p14:sldId id="356"/>
            <p14:sldId id="353"/>
            <p14:sldId id="322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6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C803F-C64C-4A69-A055-8236B71FEA7D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77A0D-E6E5-4612-8A82-D640057900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50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43671-DAF5-4CDA-B51B-0B5858EB1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7675E-609E-4D68-8679-EBF073081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B667DC-402E-4706-A55A-E456C479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F65E0-F118-40A2-9049-A37116C4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90A773-1E78-4A46-B056-11359193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72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49911-E068-42BA-AD4F-C3D244D0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33DC00-A91D-4E15-B5FF-1EE4E39EC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BAA3A-7FA3-4CF5-AECF-915E5216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DFFF67-6899-46DB-9436-08E32F8D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74F324-6D00-4BC2-AB0F-42B49F11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97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297198F-06B4-4604-B394-DD7ACEFFD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16E93B-C18C-4938-94C5-EE56DF018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F2072F-1E42-4574-A0D0-277F7050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B7A776-C419-44D7-8331-BB9C9019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3A7AF9-89D6-457A-AA6D-03EA9C57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04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rgbClr val="90BE5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67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45236" cy="72874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44" y="1587731"/>
            <a:ext cx="8645236" cy="48187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77196" y="6406486"/>
            <a:ext cx="911939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3" y="6406487"/>
            <a:ext cx="62976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6338" y="6406486"/>
            <a:ext cx="683339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6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8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10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57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70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72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586E1-867B-4C61-BB5A-74B65246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FDA999-E44E-4A69-8C8A-01D4542BE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ABA82B-6426-46FC-B102-6DBCB352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165D1C-537E-4CD4-907B-426F6E87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E5F40-B159-4FEF-8339-8D5BDDD8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032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71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5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605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471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9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4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849E4-AA82-4ED6-A936-F294E6DE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BC882-05BB-48E8-9C63-F58C7654C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C6D01-92BE-4BEE-8EC8-19849B4B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4F30C7-5B31-42BD-B6DF-6A707132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51586C-A767-4493-89F2-B0273A6F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79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0C166-01E7-4AB2-A993-E7125B1C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AA2756-3C53-45E6-B707-34CF856CB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A4C521-8881-48F9-85EC-4C1FD24CC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3B2C3D-6919-4B4B-8D6F-B24316599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144B7F-1E62-4338-8D0F-1E107F0CA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107BFA-E9ED-4F84-B605-8A00E73A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83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C2F5E-2CF9-4642-9EB9-7AEE6A23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025BBF-939A-4DF8-AE6A-5329A27E6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339D32-C4D9-445E-A944-D3B1EE865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FC047D-B1DA-4FE5-9F92-ABED2F7EB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4CFC776-9AA4-4C72-8E9E-2EEFC4EDF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997EC59-7271-4B8A-8E20-52E32837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318F07-3C02-447D-BF9E-6BD22408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109EA9-D8A2-4BE5-A41E-9EA6BF81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92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26546-B1C4-414A-B82B-582290E0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38A114-B9CD-42FA-96D0-2903C7BF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7B99C3-84C3-4072-8375-9A8008C7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B54551-4EA8-4AE1-8A87-4F8194D8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86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184EAB-2548-499E-A211-CB1D58CE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219D901-0CD5-48D0-A675-8302EF51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F33461-EEAF-4D77-98FC-9C9E5185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59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F2680-8317-4608-BF6D-1AE4D948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B6D330-64DE-4932-A9C5-BF59540F7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71D6A6-A064-4C42-A0A2-BF46F11B2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406CD9-7C01-4828-99D6-774B1118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85A3B1-9A38-4369-B1D8-2F501D89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3A2682-60E4-4D7F-B460-276DD9C0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57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D6670-CD6E-49C5-8BC4-D8027D99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281DD6-0C73-4F0D-BEF0-BE3E28E69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BDD564-8B1D-4A28-8FF3-AB05D82A4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D316E4-0C1A-430A-B2D2-E59BD2C4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5AA577-2C25-46AC-A961-BDAE8F95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B4326D-1AE1-4AF0-BBF5-ED2D022C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9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F09BC0B-B83A-4056-BAA4-BBB3DAB5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9CF4E9-C55E-442B-A787-3F5AC6063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2ABCFE-BB4B-4F32-8CAE-1D8F58F4F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AC96C-933B-499A-9AAD-A085C44DD2A1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7D533-5905-4CCF-A11B-91C358942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372A21-5935-4E74-A8F2-E12312BBF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69467-4F8D-459D-8185-A240D92F7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19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90504" cy="734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1554480"/>
            <a:ext cx="8693677" cy="4693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74946" y="6406487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406487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262" y="640648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079B59-85F5-499A-AEAA-CB62E850D6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80612" y="206188"/>
            <a:ext cx="1828800" cy="4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0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info@klimaneutral2035.de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42E74-D85B-4408-A654-6D7DA2C3FC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Wärmepumpen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72B8A31-ED8A-467F-8498-204D4B9F0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Die Zukunft des Heizens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EDE20F-4C7A-49AC-87D2-F8CB4448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3" y="5697135"/>
            <a:ext cx="3465048" cy="7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1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657F6-832E-4759-8393-A9780142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Informationen sammeln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B195FC-4AA5-4B81-812B-71FD68DD4C68}"/>
              </a:ext>
            </a:extLst>
          </p:cNvPr>
          <p:cNvSpPr txBox="1"/>
          <p:nvPr/>
        </p:nvSpPr>
        <p:spPr>
          <a:xfrm>
            <a:off x="5967585" y="2528245"/>
            <a:ext cx="4330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Energieagentur Ebersberg-München bietet kostenlose Erstberatungen an.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Wir vernetzen Sie </a:t>
            </a:r>
            <a:r>
              <a:rPr lang="de-DE" dirty="0"/>
              <a:t>mit Menschen, die schon eine Wärmepumpe haben.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Einfach an </a:t>
            </a:r>
            <a:r>
              <a:rPr lang="de-DE" dirty="0">
                <a:hlinkClick r:id="rId2"/>
              </a:rPr>
              <a:t>info@klimaneutral2035.de</a:t>
            </a:r>
            <a:r>
              <a:rPr lang="de-DE" dirty="0"/>
              <a:t> schreiben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F2FCB4-709E-46A9-8433-80A6A64E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17577"/>
            <a:ext cx="5203430" cy="35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8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B5DEA-2A79-423A-8A56-769ED6CB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Anschaffungskosten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E676BB0-12A3-45C8-B774-B8939F933A3C}"/>
              </a:ext>
            </a:extLst>
          </p:cNvPr>
          <p:cNvSpPr txBox="1"/>
          <p:nvPr/>
        </p:nvSpPr>
        <p:spPr>
          <a:xfrm>
            <a:off x="677334" y="1597981"/>
            <a:ext cx="56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15.000 Euro – 40.000 Euro</a:t>
            </a:r>
          </a:p>
        </p:txBody>
      </p:sp>
    </p:spTree>
    <p:extLst>
      <p:ext uri="{BB962C8B-B14F-4D97-AF65-F5344CB8AC3E}">
        <p14:creationId xmlns:p14="http://schemas.microsoft.com/office/powerpoint/2010/main" val="546167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77BC6-D9C4-45A0-8270-451A3360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Förderung seit 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2E2D1A-0FAE-4C11-AA00-028EFAB78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34" r="52223"/>
          <a:stretch/>
        </p:blipFill>
        <p:spPr>
          <a:xfrm>
            <a:off x="8941708" y="1416544"/>
            <a:ext cx="2547783" cy="481965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52900D3-805C-4E47-B2F5-C2960ADCC0D6}"/>
              </a:ext>
            </a:extLst>
          </p:cNvPr>
          <p:cNvSpPr/>
          <p:nvPr/>
        </p:nvSpPr>
        <p:spPr>
          <a:xfrm>
            <a:off x="2794823" y="6314389"/>
            <a:ext cx="5019675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Förderung immer vor Auftragsvergabe beantragen!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B868454-F534-4777-AF80-7B790895C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6" y="1416544"/>
            <a:ext cx="8403492" cy="4819650"/>
          </a:xfrm>
        </p:spPr>
      </p:pic>
    </p:spTree>
    <p:extLst>
      <p:ext uri="{BB962C8B-B14F-4D97-AF65-F5344CB8AC3E}">
        <p14:creationId xmlns:p14="http://schemas.microsoft.com/office/powerpoint/2010/main" val="3617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B5DEA-2A79-423A-8A56-769ED6CB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Betriebskosten abschätzen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5AAED1-90DD-4402-98E9-EBDA5CDE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/>
              <a:t>Die Betriebskosten bestehen vor allem aus den </a:t>
            </a:r>
            <a:r>
              <a:rPr lang="de-DE" b="1" dirty="0"/>
              <a:t>Stromkosten</a:t>
            </a:r>
            <a:r>
              <a:rPr lang="de-DE" dirty="0"/>
              <a:t> für die Wärmepumpe</a:t>
            </a:r>
          </a:p>
          <a:p>
            <a:pPr lvl="1"/>
            <a:r>
              <a:rPr lang="de-DE" dirty="0"/>
              <a:t>Wärmepumpentarife sind 15-20% billiger</a:t>
            </a:r>
          </a:p>
          <a:p>
            <a:pPr lvl="1"/>
            <a:r>
              <a:rPr lang="de-DE" dirty="0"/>
              <a:t>Wartungskosten geringer</a:t>
            </a:r>
          </a:p>
          <a:p>
            <a:pPr lvl="1"/>
            <a:r>
              <a:rPr lang="de-DE" dirty="0"/>
              <a:t>Schornsteinfeger entfällt</a:t>
            </a:r>
            <a:br>
              <a:rPr lang="de-DE" dirty="0"/>
            </a:br>
            <a:endParaRPr lang="de-DE" dirty="0"/>
          </a:p>
          <a:p>
            <a:r>
              <a:rPr lang="de-DE" sz="2100" b="1" dirty="0"/>
              <a:t>Stromverbrauch = Heizwärmebedarf / JAZ</a:t>
            </a:r>
          </a:p>
          <a:p>
            <a:r>
              <a:rPr lang="de-DE" b="1" dirty="0"/>
              <a:t>Jahresarbeitszahl (JAZ) </a:t>
            </a:r>
            <a:r>
              <a:rPr lang="de-DE" dirty="0"/>
              <a:t>ist der entscheidende Kennwert für den Wirkungsgrad einer Wärmepumpe.</a:t>
            </a:r>
          </a:p>
          <a:p>
            <a:pPr lvl="1"/>
            <a:r>
              <a:rPr lang="de-DE" dirty="0"/>
              <a:t>Wärmepumpen haben eine JAZ zwischen 3 und 5.</a:t>
            </a:r>
          </a:p>
          <a:p>
            <a:r>
              <a:rPr lang="de-DE" dirty="0"/>
              <a:t>Der </a:t>
            </a:r>
            <a:r>
              <a:rPr lang="de-DE" b="1" dirty="0"/>
              <a:t>Heizwärmebedarf</a:t>
            </a:r>
            <a:r>
              <a:rPr lang="de-DE" dirty="0"/>
              <a:t> eines Gebäudes ist die Wärmeenergie in kWh, die ein Gebäude zum Erreichen einer gewünschten Innentemperatur pro Jahr benötigt und hängt von mehreren Faktoren ab</a:t>
            </a:r>
          </a:p>
          <a:p>
            <a:pPr lvl="1"/>
            <a:r>
              <a:rPr lang="de-DE" sz="1500" dirty="0"/>
              <a:t>Zustand und Dämmung der Gebäudehülle</a:t>
            </a:r>
          </a:p>
          <a:p>
            <a:pPr lvl="1"/>
            <a:r>
              <a:rPr lang="de-DE" sz="1500" dirty="0"/>
              <a:t>Bauform des Gebäudes und des Dachs</a:t>
            </a:r>
          </a:p>
          <a:p>
            <a:pPr lvl="1"/>
            <a:r>
              <a:rPr lang="de-DE" sz="1500" dirty="0"/>
              <a:t>Standort des Gebäudes</a:t>
            </a:r>
          </a:p>
          <a:p>
            <a:pPr lvl="1"/>
            <a:r>
              <a:rPr lang="de-DE" sz="1500" dirty="0"/>
              <a:t>klimatische Bedingungen</a:t>
            </a:r>
          </a:p>
          <a:p>
            <a:pPr lvl="1"/>
            <a:r>
              <a:rPr lang="de-DE" sz="1500" dirty="0"/>
              <a:t>Nutzungsart des Gebäudes</a:t>
            </a: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FCFA38-3C7B-4EF2-A5F3-EA38E74740BE}"/>
              </a:ext>
            </a:extLst>
          </p:cNvPr>
          <p:cNvSpPr/>
          <p:nvPr/>
        </p:nvSpPr>
        <p:spPr>
          <a:xfrm>
            <a:off x="4873839" y="4811697"/>
            <a:ext cx="3169329" cy="15947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Beispiel:</a:t>
            </a:r>
            <a:br>
              <a:rPr lang="de-DE" dirty="0"/>
            </a:br>
            <a:r>
              <a:rPr lang="de-DE" sz="1600" dirty="0"/>
              <a:t>Bei einem Heizwärmebedarf von 10.000 kWh und einer JAZ von 4 braucht man 2.500 kWh Strom pro Jahr.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80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0EA00-92A2-4ED5-93F4-BDFFBF3C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Auftragsvergabe und Installation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69500F-3B9B-4BEF-B0D7-FE71A529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chemeClr val="tx1"/>
                </a:solidFill>
                <a:effectLst/>
                <a:latin typeface="inherit"/>
              </a:rPr>
              <a:t>Gehen Sie die Checkliste der Verbraucherzentrale Bayern durch.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chemeClr val="tx1"/>
                </a:solidFill>
                <a:effectLst/>
                <a:latin typeface="inherit"/>
              </a:rPr>
              <a:t>Lassen Sie sich ausführlich beraten.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chemeClr val="tx1"/>
                </a:solidFill>
                <a:effectLst/>
                <a:latin typeface="inherit"/>
              </a:rPr>
              <a:t>Holen Sie immer mehrere Vergleichsangebote ein.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chemeClr val="tx1"/>
                </a:solidFill>
                <a:effectLst/>
                <a:latin typeface="inherit"/>
              </a:rPr>
              <a:t>Achten Sie beim Vergleich der Angebote darauf, dass die Wärmepumpe nicht zu klein dimensioniert wird, damit eine potenzielle Ersparnis beim Anschaffungspreis nicht im Betrieb gleich wieder aufgefressen wird.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chemeClr val="tx1"/>
                </a:solidFill>
                <a:effectLst/>
                <a:latin typeface="inherit"/>
              </a:rPr>
              <a:t>Prüfen Sie bei Angebote genau, ob alles enthalten ist: Von der Erschließung der Wärmequelle über das Heizungsaggregat selbst und dem Pufferspeicher samt </a:t>
            </a:r>
            <a:r>
              <a:rPr lang="de-DE" b="0" i="0" dirty="0" err="1">
                <a:solidFill>
                  <a:schemeClr val="tx1"/>
                </a:solidFill>
                <a:effectLst/>
                <a:latin typeface="inherit"/>
              </a:rPr>
              <a:t>Heizstab</a:t>
            </a:r>
            <a:r>
              <a:rPr lang="de-DE" b="0" i="0" dirty="0">
                <a:solidFill>
                  <a:schemeClr val="tx1"/>
                </a:solidFill>
                <a:effectLst/>
                <a:latin typeface="inherit"/>
              </a:rPr>
              <a:t> bis hin zum Wärmemengenzähler, einem zusätzliche Stromzähler, der Demontage und Entsorgung der alten Heizung, dem obligatorischen hydraulischen Abgleich und Wartungsvereinbarungen.</a:t>
            </a:r>
          </a:p>
        </p:txBody>
      </p:sp>
    </p:spTree>
    <p:extLst>
      <p:ext uri="{BB962C8B-B14F-4D97-AF65-F5344CB8AC3E}">
        <p14:creationId xmlns:p14="http://schemas.microsoft.com/office/powerpoint/2010/main" val="230727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Alternativen zur Wärmepumpe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Welche klimaneutralen Alternativen gibt es zum Heizen?</a:t>
            </a:r>
          </a:p>
        </p:txBody>
      </p:sp>
    </p:spTree>
    <p:extLst>
      <p:ext uri="{BB962C8B-B14F-4D97-AF65-F5344CB8AC3E}">
        <p14:creationId xmlns:p14="http://schemas.microsoft.com/office/powerpoint/2010/main" val="4282544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CA496-952C-4CB6-8203-83023D87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Klimaneutrale Heizmöglichkeiten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993401-8BD1-4A06-BB85-2F8DC1894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3600" dirty="0"/>
              <a:t>Fernwärme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3600" dirty="0"/>
              <a:t>Wärmepumpe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3600" dirty="0"/>
              <a:t>Biomasseheizung</a:t>
            </a:r>
            <a:br>
              <a:rPr lang="de-DE" sz="3600" dirty="0"/>
            </a:br>
            <a:r>
              <a:rPr lang="de-DE" sz="1400" dirty="0"/>
              <a:t>(z.B. Pellet)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de-DE" sz="3600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802536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Erfolgsgeschichten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465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BE52-8C15-4CF5-B66A-046F1F2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Luft-Wärme-Pumpe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67EFAA-91C9-4829-A6D2-EC84D5177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81" y="2628501"/>
            <a:ext cx="5126853" cy="29592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2CBD9A-7755-4E71-99C3-9CC147E72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0139" y="2666215"/>
            <a:ext cx="5126853" cy="28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73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D9014-755C-4D3E-BD95-C6CACEE4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Daten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6C717B-24B5-4751-AF01-30D9D84F3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Stiebel-Eltron LWZ 303</a:t>
            </a:r>
          </a:p>
          <a:p>
            <a:pPr lvl="1">
              <a:spcAft>
                <a:spcPts val="600"/>
              </a:spcAft>
            </a:pPr>
            <a:r>
              <a:rPr lang="de-DE" sz="2400" spc="-1" dirty="0">
                <a:solidFill>
                  <a:schemeClr val="tx1"/>
                </a:solidFill>
                <a:latin typeface="Arial"/>
              </a:rPr>
              <a:t>Betriebsbeginn: September 2013</a:t>
            </a:r>
            <a:endParaRPr lang="de-DE" sz="2400" b="0" strike="noStrike" spc="-1" dirty="0">
              <a:solidFill>
                <a:schemeClr val="tx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300l Brauchwasserspeicher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Leistung der Anlage: 5,5 kW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Verbrauch pro Jahr: 3.600 kWh</a:t>
            </a:r>
          </a:p>
          <a:p>
            <a:pPr lvl="1">
              <a:spcAft>
                <a:spcPts val="600"/>
              </a:spcAft>
            </a:pPr>
            <a:r>
              <a:rPr lang="de-DE" sz="2400" spc="-1" dirty="0">
                <a:solidFill>
                  <a:schemeClr val="tx1"/>
                </a:solidFill>
                <a:latin typeface="Arial"/>
                <a:ea typeface="DejaVu Sans"/>
              </a:rPr>
              <a:t>bei 4 Personen auf 131 </a:t>
            </a:r>
            <a:r>
              <a:rPr lang="de-DE" sz="24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m</a:t>
            </a:r>
            <a:r>
              <a:rPr lang="de-DE" sz="2400" b="0" strike="noStrike" spc="-1" baseline="30000" dirty="0">
                <a:solidFill>
                  <a:schemeClr val="tx1"/>
                </a:solidFill>
                <a:latin typeface="Arial"/>
                <a:ea typeface="DejaVu Sans"/>
              </a:rPr>
              <a:t>2</a:t>
            </a:r>
            <a:endParaRPr lang="de-DE" sz="2600" b="0" strike="noStrike" spc="-1" baseline="3000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89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888C4-508F-4062-99CB-575CB24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CCF753-4C61-444E-BE02-727C991B2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Vorstellung Klimaneutral 2035</a:t>
            </a:r>
          </a:p>
          <a:p>
            <a:r>
              <a:rPr lang="de-DE" dirty="0"/>
              <a:t>Leitfaden: Wärmepumpe</a:t>
            </a:r>
          </a:p>
          <a:p>
            <a:r>
              <a:rPr lang="de-DE" dirty="0"/>
              <a:t>Erfolgsgeschichten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187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Erfolgsgeschichte #2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Grundwasser-Wärmepumpe</a:t>
            </a:r>
          </a:p>
        </p:txBody>
      </p:sp>
    </p:spTree>
    <p:extLst>
      <p:ext uri="{BB962C8B-B14F-4D97-AF65-F5344CB8AC3E}">
        <p14:creationId xmlns:p14="http://schemas.microsoft.com/office/powerpoint/2010/main" val="3761234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09480E-E036-43C1-A2A2-31CF21D7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Grundwasser-Wärmepumpe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A1B7B9-7946-4927-9846-D9054B2E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82570"/>
            <a:ext cx="6220288" cy="46652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262FE4-617C-4200-ABAD-A4F70556D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r="30226"/>
          <a:stretch/>
        </p:blipFill>
        <p:spPr>
          <a:xfrm rot="5400000">
            <a:off x="7827735" y="3250360"/>
            <a:ext cx="2265863" cy="352898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0C24EB5-FBC6-4AB1-A3A7-F2BA6ECE9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18"/>
          <a:stretch/>
        </p:blipFill>
        <p:spPr>
          <a:xfrm rot="5400000">
            <a:off x="7586899" y="397209"/>
            <a:ext cx="2745375" cy="35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D9014-755C-4D3E-BD95-C6CACEE4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Daten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6C717B-24B5-4751-AF01-30D9D84F3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Wieder SW 120</a:t>
            </a:r>
          </a:p>
          <a:p>
            <a:pPr lvl="1">
              <a:spcAft>
                <a:spcPts val="600"/>
              </a:spcAft>
            </a:pPr>
            <a:r>
              <a:rPr lang="de-DE" sz="2400" spc="-1" dirty="0">
                <a:solidFill>
                  <a:schemeClr val="tx1"/>
                </a:solidFill>
                <a:latin typeface="Arial"/>
              </a:rPr>
              <a:t>Betriebsbeginn: September 2015</a:t>
            </a:r>
            <a:endParaRPr lang="de-DE" sz="2400" b="0" strike="noStrike" spc="-1" dirty="0">
              <a:solidFill>
                <a:schemeClr val="tx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spc="-1" dirty="0">
                <a:solidFill>
                  <a:schemeClr val="tx1"/>
                </a:solidFill>
                <a:latin typeface="Arial"/>
                <a:ea typeface="DejaVu Sans"/>
              </a:rPr>
              <a:t>820 </a:t>
            </a: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l Brauchwasserspeicher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Leistung der Anlage: </a:t>
            </a:r>
            <a:r>
              <a:rPr lang="de-DE" sz="2800" spc="-1" dirty="0">
                <a:solidFill>
                  <a:schemeClr val="tx1"/>
                </a:solidFill>
                <a:latin typeface="Arial"/>
                <a:ea typeface="DejaVu Sans"/>
              </a:rPr>
              <a:t>12,2</a:t>
            </a: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 kW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Verbrauch pro Jahr: </a:t>
            </a:r>
            <a:r>
              <a:rPr lang="de-DE" sz="2800" spc="-1" dirty="0">
                <a:solidFill>
                  <a:schemeClr val="tx1"/>
                </a:solidFill>
                <a:latin typeface="Arial"/>
                <a:ea typeface="DejaVu Sans"/>
              </a:rPr>
              <a:t>4</a:t>
            </a:r>
            <a:r>
              <a:rPr lang="de-DE" sz="28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.900 kWh</a:t>
            </a:r>
          </a:p>
          <a:p>
            <a:pPr lvl="1">
              <a:spcAft>
                <a:spcPts val="600"/>
              </a:spcAft>
            </a:pPr>
            <a:r>
              <a:rPr lang="de-DE" sz="2400" spc="-1" dirty="0">
                <a:solidFill>
                  <a:schemeClr val="tx1"/>
                </a:solidFill>
                <a:latin typeface="Arial"/>
                <a:ea typeface="DejaVu Sans"/>
              </a:rPr>
              <a:t>bei 5 Personen auf 220 </a:t>
            </a:r>
            <a:r>
              <a:rPr lang="de-DE" sz="2400" b="0" strike="noStrike" spc="-1" dirty="0">
                <a:solidFill>
                  <a:schemeClr val="tx1"/>
                </a:solidFill>
                <a:latin typeface="Arial"/>
                <a:ea typeface="DejaVu Sans"/>
              </a:rPr>
              <a:t>m</a:t>
            </a:r>
            <a:r>
              <a:rPr lang="de-DE" sz="2400" b="0" strike="noStrike" spc="-1" baseline="30000" dirty="0">
                <a:solidFill>
                  <a:schemeClr val="tx1"/>
                </a:solidFill>
                <a:latin typeface="Arial"/>
                <a:ea typeface="DejaVu Sans"/>
              </a:rPr>
              <a:t>2</a:t>
            </a:r>
            <a:endParaRPr lang="de-DE" sz="2600" b="0" strike="noStrike" spc="-1" baseline="3000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27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Erfolgsgeschichte #3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Splitgerät</a:t>
            </a:r>
            <a:r>
              <a:rPr lang="de-DE"/>
              <a:t> Sonnenweg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4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verfehlen unsere Klimaschutzziele </a:t>
            </a:r>
            <a:br>
              <a:rPr lang="de-DE" dirty="0"/>
            </a:br>
            <a:r>
              <a:rPr lang="de-DE" dirty="0"/>
              <a:t>auf allen Ebenen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 deshalb brauchen wir systemische Änderungen!</a:t>
            </a:r>
          </a:p>
        </p:txBody>
      </p:sp>
    </p:spTree>
    <p:extLst>
      <p:ext uri="{BB962C8B-B14F-4D97-AF65-F5344CB8AC3E}">
        <p14:creationId xmlns:p14="http://schemas.microsoft.com/office/powerpoint/2010/main" val="232068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Fragen zum Leitfaden oder unseren Wärmepumpen?</a:t>
            </a:r>
          </a:p>
        </p:txBody>
      </p:sp>
    </p:spTree>
    <p:extLst>
      <p:ext uri="{BB962C8B-B14F-4D97-AF65-F5344CB8AC3E}">
        <p14:creationId xmlns:p14="http://schemas.microsoft.com/office/powerpoint/2010/main" val="423969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Danke für eure Teilnahme!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machen jetzt weiter mit einer offener Diskussionsrunde.</a:t>
            </a:r>
          </a:p>
        </p:txBody>
      </p:sp>
    </p:spTree>
    <p:extLst>
      <p:ext uri="{BB962C8B-B14F-4D97-AF65-F5344CB8AC3E}">
        <p14:creationId xmlns:p14="http://schemas.microsoft.com/office/powerpoint/2010/main" val="160753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Klimaneutral 2035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Wer sind wir?</a:t>
            </a:r>
          </a:p>
        </p:txBody>
      </p:sp>
    </p:spTree>
    <p:extLst>
      <p:ext uri="{BB962C8B-B14F-4D97-AF65-F5344CB8AC3E}">
        <p14:creationId xmlns:p14="http://schemas.microsoft.com/office/powerpoint/2010/main" val="384152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512D-FC91-417C-A76B-D6E2FE6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Leitfaden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3794C-58E8-45B6-94B7-4037E9801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</a:t>
            </a:r>
          </a:p>
        </p:txBody>
      </p:sp>
    </p:spTree>
    <p:extLst>
      <p:ext uri="{BB962C8B-B14F-4D97-AF65-F5344CB8AC3E}">
        <p14:creationId xmlns:p14="http://schemas.microsoft.com/office/powerpoint/2010/main" val="591918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7E5B4-C68D-4F7B-9314-AFC799AA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Den Leitfaden finden Sie auf</a:t>
            </a:r>
            <a:br>
              <a:rPr lang="de-DE" dirty="0"/>
            </a:br>
            <a:r>
              <a:rPr lang="de-DE" u="sng" dirty="0"/>
              <a:t>klimaneutral2035.de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A6BA62-E3C3-4AF5-ADB7-9C450539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30" y="1930400"/>
            <a:ext cx="8197962" cy="48707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F6573A8-E629-4F73-98FE-307BD4D578F6}"/>
              </a:ext>
            </a:extLst>
          </p:cNvPr>
          <p:cNvSpPr/>
          <p:nvPr/>
        </p:nvSpPr>
        <p:spPr>
          <a:xfrm>
            <a:off x="4771877" y="6081204"/>
            <a:ext cx="776796" cy="776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53436FD-5C3A-4C82-B986-26C4A3A19E21}"/>
              </a:ext>
            </a:extLst>
          </p:cNvPr>
          <p:cNvSpPr/>
          <p:nvPr/>
        </p:nvSpPr>
        <p:spPr>
          <a:xfrm>
            <a:off x="7616280" y="1930400"/>
            <a:ext cx="1303408" cy="502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793DE85-94DB-4E70-B6E9-A3F969FBDE9D}"/>
              </a:ext>
            </a:extLst>
          </p:cNvPr>
          <p:cNvSpPr/>
          <p:nvPr/>
        </p:nvSpPr>
        <p:spPr>
          <a:xfrm rot="13203491">
            <a:off x="8818867" y="2571204"/>
            <a:ext cx="1688761" cy="559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9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63F80-A57C-4975-A274-F1065953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129B3D-D24C-4E6E-8CE3-97EBD277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972" y="1634645"/>
            <a:ext cx="10168128" cy="41358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Grundlagen prüfen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Wärmepumpentypen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Voraussetzungen prüfen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Informationen sammeln</a:t>
            </a:r>
            <a:endParaRPr lang="de-DE" sz="20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Anschaffungskosten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Förderung</a:t>
            </a:r>
            <a:endParaRPr lang="de-DE" sz="20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Betriebskosten abschätzen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00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Auftragsvergabe und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719562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1C08E-A554-490A-BEF8-58DFA668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Grundlagen prüfen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EAA5A6-22E3-4E40-B6EB-A808516E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5" y="1628523"/>
            <a:ext cx="11393490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1C08E-A554-490A-BEF8-58DFA668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Wärmepumpentypen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FCFF4A-E1A1-4968-961B-0ACCA6F1F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62"/>
          <a:stretch/>
        </p:blipFill>
        <p:spPr>
          <a:xfrm>
            <a:off x="356387" y="1670744"/>
            <a:ext cx="2897080" cy="35342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0F9A09-9667-4D74-B6BA-9B0FDA542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8" r="50090"/>
          <a:stretch/>
        </p:blipFill>
        <p:spPr>
          <a:xfrm>
            <a:off x="3243113" y="1672218"/>
            <a:ext cx="2852887" cy="35342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001991-CDA7-47EF-BDAA-2CBEABFFD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10" r="24853"/>
          <a:stretch/>
        </p:blipFill>
        <p:spPr>
          <a:xfrm>
            <a:off x="6096000" y="1672225"/>
            <a:ext cx="2897079" cy="35342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34BD25F-A191-47FE-8714-C150EBB4B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47"/>
          <a:stretch/>
        </p:blipFill>
        <p:spPr>
          <a:xfrm>
            <a:off x="8993080" y="1672218"/>
            <a:ext cx="2852887" cy="3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1C08E-A554-490A-BEF8-58DFA668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Voraussetzungen prüfen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ECBBD0-8EB1-4C1D-9170-D1FACCE1E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339"/>
          <a:stretch/>
        </p:blipFill>
        <p:spPr>
          <a:xfrm>
            <a:off x="490201" y="1459052"/>
            <a:ext cx="3742975" cy="50584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A2350-83EA-401F-A99C-1512E5DFF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3" r="32493"/>
          <a:stretch/>
        </p:blipFill>
        <p:spPr>
          <a:xfrm>
            <a:off x="4234649" y="1460526"/>
            <a:ext cx="4002355" cy="50584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E85FED-8A21-4365-A0DB-3C218C2A2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98"/>
          <a:stretch/>
        </p:blipFill>
        <p:spPr>
          <a:xfrm>
            <a:off x="8238477" y="1460529"/>
            <a:ext cx="3713371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te">
  <a:themeElements>
    <a:clrScheme name="Klimaneutral2035">
      <a:dk1>
        <a:sysClr val="windowText" lastClr="000000"/>
      </a:dk1>
      <a:lt1>
        <a:sysClr val="window" lastClr="FFFFFF"/>
      </a:lt1>
      <a:dk2>
        <a:srgbClr val="3B3C3C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5" id="{9051D4A5-6261-44ED-8BC6-0B34BACF1686}" vid="{AC58FA63-601D-4FFB-A4F0-17BAFC9260F6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473</Words>
  <Application>Microsoft Office PowerPoint</Application>
  <PresentationFormat>Breitbild</PresentationFormat>
  <Paragraphs>85</Paragraphs>
  <Slides>26</Slides>
  <Notes>0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inherit</vt:lpstr>
      <vt:lpstr>Source Sans Pro</vt:lpstr>
      <vt:lpstr>Wingdings 3</vt:lpstr>
      <vt:lpstr>Benutzerdefiniertes Design</vt:lpstr>
      <vt:lpstr>Facette</vt:lpstr>
      <vt:lpstr> Wärmepumpen</vt:lpstr>
      <vt:lpstr>Agenda</vt:lpstr>
      <vt:lpstr>Klimaneutral 2035</vt:lpstr>
      <vt:lpstr>Der Leitfaden</vt:lpstr>
      <vt:lpstr>Den Leitfaden finden Sie auf klimaneutral2035.de</vt:lpstr>
      <vt:lpstr>Übersicht</vt:lpstr>
      <vt:lpstr>1. Grundlagen prüfen</vt:lpstr>
      <vt:lpstr>2. Wärmepumpentypen</vt:lpstr>
      <vt:lpstr>3. Voraussetzungen prüfen</vt:lpstr>
      <vt:lpstr>4. Informationen sammeln</vt:lpstr>
      <vt:lpstr>5. Anschaffungskosten</vt:lpstr>
      <vt:lpstr>6. Förderung seit 2024</vt:lpstr>
      <vt:lpstr>7. Betriebskosten abschätzen</vt:lpstr>
      <vt:lpstr>8. Auftragsvergabe und Installation</vt:lpstr>
      <vt:lpstr>Alternativen zur Wärmepumpe</vt:lpstr>
      <vt:lpstr>Klimaneutrale Heizmöglichkeiten</vt:lpstr>
      <vt:lpstr>Erfolgsgeschichten</vt:lpstr>
      <vt:lpstr>Luft-Wärme-Pumpe</vt:lpstr>
      <vt:lpstr>Technische Daten</vt:lpstr>
      <vt:lpstr>Erfolgsgeschichte #2</vt:lpstr>
      <vt:lpstr>Grundwasser-Wärmepumpe</vt:lpstr>
      <vt:lpstr>Technische Daten</vt:lpstr>
      <vt:lpstr>Erfolgsgeschichte #3</vt:lpstr>
      <vt:lpstr>Wir verfehlen unsere Klimaschutzziele  auf allen Ebenen</vt:lpstr>
      <vt:lpstr>Fragen?</vt:lpstr>
      <vt:lpstr> Danke für eure Teilnahme!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Bürgerinitiative Klimaneutral 2035</dc:title>
  <dc:creator>CE</dc:creator>
  <cp:lastModifiedBy>Christian E</cp:lastModifiedBy>
  <cp:revision>351</cp:revision>
  <dcterms:created xsi:type="dcterms:W3CDTF">2020-06-25T15:04:23Z</dcterms:created>
  <dcterms:modified xsi:type="dcterms:W3CDTF">2025-05-14T19:12:29Z</dcterms:modified>
</cp:coreProperties>
</file>