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0080625" cy="5670550"/>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81"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2"/>
  <c:chart>
    <c:autoTitleDeleted val="1"/>
    <c:plotArea>
      <c:layout/>
      <c:barChart>
        <c:barDir val="bar"/>
        <c:grouping val="stacked"/>
        <c:varyColors val="0"/>
        <c:ser>
          <c:idx val="0"/>
          <c:order val="0"/>
          <c:tx>
            <c:strRef>
              <c:f>label 0</c:f>
              <c:strCache>
                <c:ptCount val="1"/>
                <c:pt idx="0">
                  <c:v>Energiewirtschaft</c:v>
                </c:pt>
              </c:strCache>
            </c:strRef>
          </c:tx>
          <c:spPr>
            <a:solidFill>
              <a:srgbClr val="004586"/>
            </a:solidFill>
            <a:ln w="0">
              <a:noFill/>
            </a:ln>
          </c:spPr>
          <c:invertIfNegative val="0"/>
          <c:dLbls>
            <c:spPr>
              <a:noFill/>
              <a:ln>
                <a:noFill/>
              </a:ln>
              <a:effectLst/>
            </c:spPr>
            <c:txPr>
              <a:bodyPr wrap="none"/>
              <a:lstStyle/>
              <a:p>
                <a:pPr>
                  <a:defRPr sz="1000" b="0" strike="noStrike" spc="-1">
                    <a:solidFill>
                      <a:srgbClr val="000000"/>
                    </a:solidFill>
                    <a:latin typeface="Arial"/>
                    <a:ea typeface="DejaVu Sans"/>
                  </a:defRPr>
                </a:pPr>
                <a:endParaRPr lang="de-DE"/>
              </a:p>
            </c:txPr>
            <c:dLblPos val="ct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4"/>
                <c:pt idx="0">
                  <c:v>2000</c:v>
                </c:pt>
                <c:pt idx="1">
                  <c:v>2010</c:v>
                </c:pt>
                <c:pt idx="2">
                  <c:v>2020</c:v>
                </c:pt>
                <c:pt idx="3">
                  <c:v>2030</c:v>
                </c:pt>
              </c:strCache>
            </c:strRef>
          </c:cat>
          <c:val>
            <c:numRef>
              <c:f>0</c:f>
              <c:numCache>
                <c:formatCode>General</c:formatCode>
                <c:ptCount val="4"/>
                <c:pt idx="0">
                  <c:v>385</c:v>
                </c:pt>
                <c:pt idx="1">
                  <c:v>368</c:v>
                </c:pt>
                <c:pt idx="2">
                  <c:v>221</c:v>
                </c:pt>
                <c:pt idx="3">
                  <c:v>175</c:v>
                </c:pt>
              </c:numCache>
            </c:numRef>
          </c:val>
          <c:extLst>
            <c:ext xmlns:c16="http://schemas.microsoft.com/office/drawing/2014/chart" uri="{C3380CC4-5D6E-409C-BE32-E72D297353CC}">
              <c16:uniqueId val="{00000000-045D-4376-AFC2-4C42D2C5C2AE}"/>
            </c:ext>
          </c:extLst>
        </c:ser>
        <c:ser>
          <c:idx val="1"/>
          <c:order val="1"/>
          <c:tx>
            <c:strRef>
              <c:f>label 1</c:f>
              <c:strCache>
                <c:ptCount val="1"/>
                <c:pt idx="0">
                  <c:v>Industrie</c:v>
                </c:pt>
              </c:strCache>
            </c:strRef>
          </c:tx>
          <c:spPr>
            <a:solidFill>
              <a:srgbClr val="FF420E"/>
            </a:solidFill>
            <a:ln w="0">
              <a:noFill/>
            </a:ln>
          </c:spPr>
          <c:invertIfNegative val="0"/>
          <c:dLbls>
            <c:spPr>
              <a:noFill/>
              <a:ln>
                <a:noFill/>
              </a:ln>
              <a:effectLst/>
            </c:spPr>
            <c:txPr>
              <a:bodyPr wrap="none"/>
              <a:lstStyle/>
              <a:p>
                <a:pPr>
                  <a:defRPr sz="1000" b="0" strike="noStrike" spc="-1">
                    <a:solidFill>
                      <a:srgbClr val="000000"/>
                    </a:solidFill>
                    <a:latin typeface="Arial"/>
                    <a:ea typeface="DejaVu Sans"/>
                  </a:defRPr>
                </a:pPr>
                <a:endParaRPr lang="de-DE"/>
              </a:p>
            </c:txPr>
            <c:dLblPos val="ct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4"/>
                <c:pt idx="0">
                  <c:v>2000</c:v>
                </c:pt>
                <c:pt idx="1">
                  <c:v>2010</c:v>
                </c:pt>
                <c:pt idx="2">
                  <c:v>2020</c:v>
                </c:pt>
                <c:pt idx="3">
                  <c:v>2030</c:v>
                </c:pt>
              </c:strCache>
            </c:strRef>
          </c:cat>
          <c:val>
            <c:numRef>
              <c:f>1</c:f>
              <c:numCache>
                <c:formatCode>General</c:formatCode>
                <c:ptCount val="4"/>
                <c:pt idx="0">
                  <c:v>208</c:v>
                </c:pt>
                <c:pt idx="1">
                  <c:v>188</c:v>
                </c:pt>
                <c:pt idx="2">
                  <c:v>178</c:v>
                </c:pt>
                <c:pt idx="3">
                  <c:v>140</c:v>
                </c:pt>
              </c:numCache>
            </c:numRef>
          </c:val>
          <c:extLst>
            <c:ext xmlns:c16="http://schemas.microsoft.com/office/drawing/2014/chart" uri="{C3380CC4-5D6E-409C-BE32-E72D297353CC}">
              <c16:uniqueId val="{00000001-045D-4376-AFC2-4C42D2C5C2AE}"/>
            </c:ext>
          </c:extLst>
        </c:ser>
        <c:ser>
          <c:idx val="2"/>
          <c:order val="2"/>
          <c:tx>
            <c:strRef>
              <c:f>label 2</c:f>
              <c:strCache>
                <c:ptCount val="1"/>
                <c:pt idx="0">
                  <c:v>Gebäude</c:v>
                </c:pt>
              </c:strCache>
            </c:strRef>
          </c:tx>
          <c:spPr>
            <a:solidFill>
              <a:srgbClr val="FFD320"/>
            </a:solidFill>
            <a:ln w="0">
              <a:noFill/>
            </a:ln>
          </c:spPr>
          <c:invertIfNegative val="0"/>
          <c:dLbls>
            <c:spPr>
              <a:noFill/>
              <a:ln>
                <a:noFill/>
              </a:ln>
              <a:effectLst/>
            </c:spPr>
            <c:txPr>
              <a:bodyPr wrap="none"/>
              <a:lstStyle/>
              <a:p>
                <a:pPr>
                  <a:defRPr sz="1000" b="0" strike="noStrike" spc="-1">
                    <a:solidFill>
                      <a:srgbClr val="000000"/>
                    </a:solidFill>
                    <a:latin typeface="Arial"/>
                    <a:ea typeface="DejaVu Sans"/>
                  </a:defRPr>
                </a:pPr>
                <a:endParaRPr lang="de-DE"/>
              </a:p>
            </c:txPr>
            <c:dLblPos val="ct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4"/>
                <c:pt idx="0">
                  <c:v>2000</c:v>
                </c:pt>
                <c:pt idx="1">
                  <c:v>2010</c:v>
                </c:pt>
                <c:pt idx="2">
                  <c:v>2020</c:v>
                </c:pt>
                <c:pt idx="3">
                  <c:v>2030</c:v>
                </c:pt>
              </c:strCache>
            </c:strRef>
          </c:cat>
          <c:val>
            <c:numRef>
              <c:f>2</c:f>
              <c:numCache>
                <c:formatCode>General</c:formatCode>
                <c:ptCount val="4"/>
                <c:pt idx="0">
                  <c:v>167</c:v>
                </c:pt>
                <c:pt idx="1">
                  <c:v>149</c:v>
                </c:pt>
                <c:pt idx="2">
                  <c:v>120</c:v>
                </c:pt>
                <c:pt idx="3">
                  <c:v>70</c:v>
                </c:pt>
              </c:numCache>
            </c:numRef>
          </c:val>
          <c:extLst>
            <c:ext xmlns:c16="http://schemas.microsoft.com/office/drawing/2014/chart" uri="{C3380CC4-5D6E-409C-BE32-E72D297353CC}">
              <c16:uniqueId val="{00000002-045D-4376-AFC2-4C42D2C5C2AE}"/>
            </c:ext>
          </c:extLst>
        </c:ser>
        <c:ser>
          <c:idx val="3"/>
          <c:order val="3"/>
          <c:tx>
            <c:strRef>
              <c:f>label 3</c:f>
              <c:strCache>
                <c:ptCount val="1"/>
                <c:pt idx="0">
                  <c:v>Verkehr</c:v>
                </c:pt>
              </c:strCache>
            </c:strRef>
          </c:tx>
          <c:spPr>
            <a:solidFill>
              <a:srgbClr val="579D1C"/>
            </a:solidFill>
            <a:ln w="0">
              <a:noFill/>
            </a:ln>
          </c:spPr>
          <c:invertIfNegative val="0"/>
          <c:dLbls>
            <c:spPr>
              <a:noFill/>
              <a:ln>
                <a:noFill/>
              </a:ln>
              <a:effectLst/>
            </c:spPr>
            <c:txPr>
              <a:bodyPr wrap="none"/>
              <a:lstStyle/>
              <a:p>
                <a:pPr>
                  <a:defRPr sz="1000" b="0" strike="noStrike" spc="-1">
                    <a:solidFill>
                      <a:srgbClr val="000000"/>
                    </a:solidFill>
                    <a:latin typeface="Arial"/>
                    <a:ea typeface="DejaVu Sans"/>
                  </a:defRPr>
                </a:pPr>
                <a:endParaRPr lang="de-DE"/>
              </a:p>
            </c:txPr>
            <c:dLblPos val="ct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4"/>
                <c:pt idx="0">
                  <c:v>2000</c:v>
                </c:pt>
                <c:pt idx="1">
                  <c:v>2010</c:v>
                </c:pt>
                <c:pt idx="2">
                  <c:v>2020</c:v>
                </c:pt>
                <c:pt idx="3">
                  <c:v>2030</c:v>
                </c:pt>
              </c:strCache>
            </c:strRef>
          </c:cat>
          <c:val>
            <c:numRef>
              <c:f>3</c:f>
              <c:numCache>
                <c:formatCode>General</c:formatCode>
                <c:ptCount val="4"/>
                <c:pt idx="0">
                  <c:v>181</c:v>
                </c:pt>
                <c:pt idx="1">
                  <c:v>153</c:v>
                </c:pt>
                <c:pt idx="2">
                  <c:v>146</c:v>
                </c:pt>
                <c:pt idx="3">
                  <c:v>95</c:v>
                </c:pt>
              </c:numCache>
            </c:numRef>
          </c:val>
          <c:extLst>
            <c:ext xmlns:c16="http://schemas.microsoft.com/office/drawing/2014/chart" uri="{C3380CC4-5D6E-409C-BE32-E72D297353CC}">
              <c16:uniqueId val="{00000003-045D-4376-AFC2-4C42D2C5C2AE}"/>
            </c:ext>
          </c:extLst>
        </c:ser>
        <c:ser>
          <c:idx val="4"/>
          <c:order val="4"/>
          <c:tx>
            <c:strRef>
              <c:f>label 4</c:f>
              <c:strCache>
                <c:ptCount val="1"/>
                <c:pt idx="0">
                  <c:v>Landwirtschaft</c:v>
                </c:pt>
              </c:strCache>
            </c:strRef>
          </c:tx>
          <c:spPr>
            <a:solidFill>
              <a:srgbClr val="7E0021"/>
            </a:solidFill>
            <a:ln w="0">
              <a:noFill/>
            </a:ln>
          </c:spPr>
          <c:invertIfNegative val="0"/>
          <c:dLbls>
            <c:spPr>
              <a:noFill/>
              <a:ln>
                <a:noFill/>
              </a:ln>
              <a:effectLst/>
            </c:spPr>
            <c:txPr>
              <a:bodyPr wrap="none"/>
              <a:lstStyle/>
              <a:p>
                <a:pPr>
                  <a:defRPr sz="1000" b="0" strike="noStrike" spc="-1">
                    <a:solidFill>
                      <a:srgbClr val="000000"/>
                    </a:solidFill>
                    <a:latin typeface="Arial"/>
                    <a:ea typeface="DejaVu Sans"/>
                  </a:defRPr>
                </a:pPr>
                <a:endParaRPr lang="de-DE"/>
              </a:p>
            </c:txPr>
            <c:dLblPos val="ct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4"/>
                <c:pt idx="0">
                  <c:v>2000</c:v>
                </c:pt>
                <c:pt idx="1">
                  <c:v>2010</c:v>
                </c:pt>
                <c:pt idx="2">
                  <c:v>2020</c:v>
                </c:pt>
                <c:pt idx="3">
                  <c:v>2030</c:v>
                </c:pt>
              </c:strCache>
            </c:strRef>
          </c:cat>
          <c:val>
            <c:numRef>
              <c:f>4</c:f>
              <c:numCache>
                <c:formatCode>General</c:formatCode>
                <c:ptCount val="4"/>
                <c:pt idx="0">
                  <c:v>72</c:v>
                </c:pt>
                <c:pt idx="1">
                  <c:v>69</c:v>
                </c:pt>
                <c:pt idx="2">
                  <c:v>66</c:v>
                </c:pt>
                <c:pt idx="3">
                  <c:v>58</c:v>
                </c:pt>
              </c:numCache>
            </c:numRef>
          </c:val>
          <c:extLst>
            <c:ext xmlns:c16="http://schemas.microsoft.com/office/drawing/2014/chart" uri="{C3380CC4-5D6E-409C-BE32-E72D297353CC}">
              <c16:uniqueId val="{00000004-045D-4376-AFC2-4C42D2C5C2AE}"/>
            </c:ext>
          </c:extLst>
        </c:ser>
        <c:dLbls>
          <c:showLegendKey val="0"/>
          <c:showVal val="0"/>
          <c:showCatName val="0"/>
          <c:showSerName val="0"/>
          <c:showPercent val="0"/>
          <c:showBubbleSize val="0"/>
        </c:dLbls>
        <c:gapWidth val="100"/>
        <c:overlap val="100"/>
        <c:axId val="46591442"/>
        <c:axId val="20984903"/>
      </c:barChart>
      <c:catAx>
        <c:axId val="46591442"/>
        <c:scaling>
          <c:orientation val="maxMin"/>
        </c:scaling>
        <c:delete val="1"/>
        <c:axPos val="l"/>
        <c:numFmt formatCode="General" sourceLinked="1"/>
        <c:majorTickMark val="out"/>
        <c:minorTickMark val="none"/>
        <c:tickLblPos val="nextTo"/>
        <c:crossAx val="20984903"/>
        <c:crosses val="autoZero"/>
        <c:auto val="1"/>
        <c:lblAlgn val="ctr"/>
        <c:lblOffset val="100"/>
        <c:noMultiLvlLbl val="0"/>
      </c:catAx>
      <c:valAx>
        <c:axId val="20984903"/>
        <c:scaling>
          <c:orientation val="minMax"/>
        </c:scaling>
        <c:delete val="0"/>
        <c:axPos val="t"/>
        <c:majorGridlines>
          <c:spPr>
            <a:ln w="0">
              <a:solidFill>
                <a:srgbClr val="B3B3B3"/>
              </a:solidFill>
            </a:ln>
          </c:spPr>
        </c:majorGridlines>
        <c:numFmt formatCode="General" sourceLinked="0"/>
        <c:majorTickMark val="out"/>
        <c:minorTickMark val="none"/>
        <c:tickLblPos val="nextTo"/>
        <c:spPr>
          <a:ln w="0">
            <a:solidFill>
              <a:srgbClr val="B3B3B3"/>
            </a:solidFill>
          </a:ln>
        </c:spPr>
        <c:txPr>
          <a:bodyPr/>
          <a:lstStyle/>
          <a:p>
            <a:pPr>
              <a:defRPr sz="1000" b="0" strike="noStrike" spc="-1">
                <a:solidFill>
                  <a:srgbClr val="000000"/>
                </a:solidFill>
                <a:latin typeface="Arial"/>
                <a:ea typeface="DejaVu Sans"/>
              </a:defRPr>
            </a:pPr>
            <a:endParaRPr lang="de-DE"/>
          </a:p>
        </c:txPr>
        <c:crossAx val="46591442"/>
        <c:crosses val="autoZero"/>
        <c:crossBetween val="between"/>
      </c:valAx>
      <c:spPr>
        <a:noFill/>
        <a:ln w="0">
          <a:solidFill>
            <a:srgbClr val="B3B3B3"/>
          </a:solidFill>
        </a:ln>
      </c:spPr>
    </c:plotArea>
    <c:legend>
      <c:legendPos val="r"/>
      <c:overlay val="0"/>
      <c:spPr>
        <a:noFill/>
        <a:ln w="0">
          <a:noFill/>
        </a:ln>
      </c:spPr>
      <c:txPr>
        <a:bodyPr/>
        <a:lstStyle/>
        <a:p>
          <a:pPr>
            <a:defRPr sz="1000" b="0" strike="noStrike" spc="-1">
              <a:solidFill>
                <a:srgbClr val="000000"/>
              </a:solidFill>
              <a:latin typeface="Arial"/>
              <a:ea typeface="DejaVu Sans"/>
            </a:defRPr>
          </a:pPr>
          <a:endParaRPr lang="de-DE"/>
        </a:p>
      </c:txPr>
    </c:legend>
    <c:plotVisOnly val="1"/>
    <c:dispBlanksAs val="gap"/>
    <c:showDLblsOverMax val="1"/>
  </c:chart>
  <c:spPr>
    <a:solidFill>
      <a:srgbClr val="FFFFFF"/>
    </a:solidFill>
    <a:ln w="0">
      <a:noFill/>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pPr algn="ctr"/>
            <a:r>
              <a:rPr lang="de-DE" sz="4400" b="0" strike="noStrike" spc="-1">
                <a:solidFill>
                  <a:srgbClr val="000000"/>
                </a:solidFill>
                <a:latin typeface="Arial"/>
              </a:rPr>
              <a:t>Folie mittels Klicken verschieben</a:t>
            </a:r>
          </a:p>
        </p:txBody>
      </p:sp>
      <p:sp>
        <p:nvSpPr>
          <p:cNvPr id="16"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de-DE" sz="2000" b="0" strike="noStrike" spc="-1">
                <a:solidFill>
                  <a:srgbClr val="000000"/>
                </a:solidFill>
                <a:latin typeface="Arial"/>
              </a:rPr>
              <a:t>Format der Notizen mittels Klicken bearbeiten</a:t>
            </a:r>
          </a:p>
        </p:txBody>
      </p:sp>
      <p:sp>
        <p:nvSpPr>
          <p:cNvPr id="17"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DE" sz="1400" b="0" strike="noStrike" spc="-1">
                <a:solidFill>
                  <a:srgbClr val="000000"/>
                </a:solidFill>
                <a:latin typeface="Times New Roman"/>
              </a:rPr>
              <a:t>&lt;Kopfzeile&gt;</a:t>
            </a:r>
          </a:p>
        </p:txBody>
      </p:sp>
      <p:sp>
        <p:nvSpPr>
          <p:cNvPr id="18"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Times New Roman"/>
              </a:defRPr>
            </a:lvl1pPr>
          </a:lstStyle>
          <a:p>
            <a:pPr indent="0" algn="r">
              <a:buNone/>
            </a:pPr>
            <a:r>
              <a:rPr lang="de-DE" sz="1400" b="0" strike="noStrike" spc="-1">
                <a:solidFill>
                  <a:srgbClr val="000000"/>
                </a:solidFill>
                <a:latin typeface="Times New Roman"/>
              </a:rPr>
              <a:t>&lt;Datum/Uhrzeit&gt;</a:t>
            </a:r>
          </a:p>
        </p:txBody>
      </p:sp>
      <p:sp>
        <p:nvSpPr>
          <p:cNvPr id="19"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&lt;Fußzeile&gt;</a:t>
            </a:r>
          </a:p>
        </p:txBody>
      </p:sp>
      <p:sp>
        <p:nvSpPr>
          <p:cNvPr id="20"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strike="noStrike" spc="-1">
                <a:solidFill>
                  <a:srgbClr val="000000"/>
                </a:solidFill>
                <a:latin typeface="Times New Roman"/>
              </a:defRPr>
            </a:lvl1pPr>
          </a:lstStyle>
          <a:p>
            <a:pPr indent="0" algn="r">
              <a:buNone/>
            </a:pPr>
            <a:fld id="{F36EE39A-EAA6-4966-A5E8-C94E72480258}" type="slidenum">
              <a:rPr lang="de-DE" sz="1400" b="0" strike="noStrike" spc="-1">
                <a:solidFill>
                  <a:srgbClr val="000000"/>
                </a:solidFill>
                <a:latin typeface="Times New Roman"/>
              </a:rPr>
              <a:t>‹Nr.›</a:t>
            </a:fld>
            <a:endParaRPr lang="de-DE"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undesnetzagentur.de/SharedDocs/Pressemitteilungen/DE/2025/20250103_smard.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smard.de/page/home/wiki-article/520/20801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laceHolder 1"/>
          <p:cNvSpPr>
            <a:spLocks noGrp="1" noRot="1" noChangeAspect="1"/>
          </p:cNvSpPr>
          <p:nvPr>
            <p:ph type="sldImg"/>
          </p:nvPr>
        </p:nvSpPr>
        <p:spPr>
          <a:xfrm>
            <a:off x="215900" y="812800"/>
            <a:ext cx="7126288" cy="4008438"/>
          </a:xfrm>
          <a:prstGeom prst="rect">
            <a:avLst/>
          </a:prstGeom>
          <a:ln w="0">
            <a:noFill/>
          </a:ln>
        </p:spPr>
      </p:sp>
      <p:sp>
        <p:nvSpPr>
          <p:cNvPr id="161" name="PlaceHolder 2"/>
          <p:cNvSpPr>
            <a:spLocks noGrp="1"/>
          </p:cNvSpPr>
          <p:nvPr>
            <p:ph type="body"/>
          </p:nvPr>
        </p:nvSpPr>
        <p:spPr>
          <a:xfrm>
            <a:off x="756000" y="5078520"/>
            <a:ext cx="6047280" cy="5383080"/>
          </a:xfrm>
          <a:prstGeom prst="rect">
            <a:avLst/>
          </a:prstGeom>
          <a:noFill/>
          <a:ln w="0">
            <a:noFill/>
          </a:ln>
        </p:spPr>
        <p:txBody>
          <a:bodyPr lIns="0" tIns="0" rIns="0" bIns="0" anchor="t">
            <a:noAutofit/>
          </a:bodyPr>
          <a:lstStyle/>
          <a:p>
            <a:pPr marL="216000" indent="-216000">
              <a:lnSpc>
                <a:spcPct val="100000"/>
              </a:lnSpc>
              <a:buNone/>
              <a:tabLst>
                <a:tab pos="0" algn="l"/>
              </a:tabLst>
            </a:pPr>
            <a:r>
              <a:rPr lang="de-DE" sz="2000" b="0" strike="noStrike" spc="-1">
                <a:solidFill>
                  <a:srgbClr val="000000"/>
                </a:solidFill>
                <a:latin typeface="Arial"/>
              </a:rPr>
              <a:t>Jedes Land muss seinen Beitrag leisten.</a:t>
            </a:r>
          </a:p>
          <a:p>
            <a:pPr marL="216000" indent="-216000">
              <a:lnSpc>
                <a:spcPct val="100000"/>
              </a:lnSpc>
              <a:buNone/>
              <a:tabLst>
                <a:tab pos="0" algn="l"/>
              </a:tabLst>
            </a:pPr>
            <a:r>
              <a:rPr lang="de-DE" sz="2000" b="0" strike="noStrike" spc="-1">
                <a:solidFill>
                  <a:srgbClr val="000000"/>
                </a:solidFill>
                <a:latin typeface="Arial"/>
              </a:rPr>
              <a:t>Ohne Reduktion der 56% geht es nicht</a:t>
            </a:r>
          </a:p>
          <a:p>
            <a:pPr marL="216000" indent="-216000">
              <a:lnSpc>
                <a:spcPct val="100000"/>
              </a:lnSpc>
              <a:buNone/>
              <a:tabLst>
                <a:tab pos="0" algn="l"/>
              </a:tabLst>
            </a:pPr>
            <a:r>
              <a:rPr lang="de-DE" sz="2000" b="0" strike="noStrike" spc="-1">
                <a:solidFill>
                  <a:srgbClr val="000000"/>
                </a:solidFill>
                <a:latin typeface="Arial"/>
              </a:rPr>
              <a:t>Nur den CO2-Ausstoß Deutschlands zu betrachten, verkennt die Realität der Einbindung in die Klimaschutzziele der EU. Das wäre so, wie wenn jeder Bundesstaat der USA nur den eigenen CO2-Ausstoß betrachtet und, da weltweit zu klein, keine Klimaschutzmaßnamen umsetzen will.</a:t>
            </a:r>
          </a:p>
          <a:p>
            <a:pPr marL="216000" indent="-216000">
              <a:lnSpc>
                <a:spcPct val="100000"/>
              </a:lnSpc>
              <a:buNone/>
              <a:tabLst>
                <a:tab pos="0" algn="l"/>
              </a:tabLst>
            </a:pPr>
            <a:endParaRPr lang="de-DE" sz="2000" b="0" strike="noStrike" spc="-1">
              <a:solidFill>
                <a:srgbClr val="000000"/>
              </a:solidFill>
              <a:latin typeface="Arial"/>
            </a:endParaRPr>
          </a:p>
          <a:p>
            <a:pPr marL="216000" indent="-216000">
              <a:lnSpc>
                <a:spcPct val="100000"/>
              </a:lnSpc>
              <a:buNone/>
              <a:tabLst>
                <a:tab pos="0" algn="l"/>
              </a:tabLst>
            </a:pPr>
            <a:r>
              <a:rPr lang="de-DE" sz="2000" b="0" strike="noStrike" spc="-1">
                <a:solidFill>
                  <a:srgbClr val="000000"/>
                </a:solidFill>
                <a:latin typeface="Arial"/>
              </a:rPr>
              <a:t>Bzgl. historische Emissionen: Beginn der Industrialisierung war vor weit über 100 Jahren. </a:t>
            </a:r>
          </a:p>
          <a:p>
            <a:pPr marL="216000" indent="-216000">
              <a:lnSpc>
                <a:spcPct val="100000"/>
              </a:lnSpc>
              <a:buNone/>
              <a:tabLst>
                <a:tab pos="0" algn="l"/>
              </a:tabLst>
            </a:pPr>
            <a:r>
              <a:rPr lang="de-DE" sz="2000" b="0" strike="noStrike" spc="-1">
                <a:solidFill>
                  <a:srgbClr val="000000"/>
                </a:solidFill>
                <a:latin typeface="Arial"/>
              </a:rPr>
              <a:t>In Europa und den USA wird seither sehr viel CO2 ausgestoßen, das jetzt in der Atmosphäre ist. </a:t>
            </a:r>
          </a:p>
          <a:p>
            <a:pPr marL="216000" indent="-216000">
              <a:lnSpc>
                <a:spcPct val="100000"/>
              </a:lnSpc>
              <a:buNone/>
              <a:tabLst>
                <a:tab pos="0" algn="l"/>
              </a:tabLst>
            </a:pPr>
            <a:r>
              <a:rPr lang="de-DE" sz="2000" b="0" strike="noStrike" spc="-1">
                <a:solidFill>
                  <a:srgbClr val="000000"/>
                </a:solidFill>
                <a:latin typeface="Arial"/>
              </a:rPr>
              <a:t>Man kann nicht erwarten, dass alle Länder gleichzeitig ihren CO2-Ausstoß reduzieren.</a:t>
            </a:r>
          </a:p>
          <a:p>
            <a:pPr marL="216000" indent="-216000">
              <a:lnSpc>
                <a:spcPct val="100000"/>
              </a:lnSpc>
              <a:buNone/>
              <a:tabLst>
                <a:tab pos="0" algn="l"/>
              </a:tabLst>
            </a:pPr>
            <a:endParaRPr lang="de-DE" sz="2000" b="0" strike="noStrike" spc="-1">
              <a:solidFill>
                <a:srgbClr val="000000"/>
              </a:solidFill>
              <a:latin typeface="Arial"/>
            </a:endParaRPr>
          </a:p>
          <a:p>
            <a:pPr marL="216000" indent="-216000">
              <a:lnSpc>
                <a:spcPct val="100000"/>
              </a:lnSpc>
              <a:buNone/>
              <a:tabLst>
                <a:tab pos="0" algn="l"/>
              </a:tabLst>
            </a:pPr>
            <a:r>
              <a:rPr lang="de-DE" sz="2000" b="0" strike="noStrike" spc="-1">
                <a:solidFill>
                  <a:srgbClr val="000000"/>
                </a:solidFill>
                <a:latin typeface="Arial"/>
              </a:rPr>
              <a:t>Ohne China und USA geht es nicht. Aber ohne die EU und Länder wie Deutschland geht es auch nicht.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noRot="1" noChangeAspect="1"/>
          </p:cNvSpPr>
          <p:nvPr>
            <p:ph type="sldImg"/>
          </p:nvPr>
        </p:nvSpPr>
        <p:spPr>
          <a:xfrm>
            <a:off x="215900" y="812800"/>
            <a:ext cx="7126288" cy="4008438"/>
          </a:xfrm>
          <a:prstGeom prst="rect">
            <a:avLst/>
          </a:prstGeom>
          <a:ln w="0">
            <a:noFill/>
          </a:ln>
        </p:spPr>
      </p:sp>
      <p:sp>
        <p:nvSpPr>
          <p:cNvPr id="179"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216000">
              <a:lnSpc>
                <a:spcPct val="100000"/>
              </a:lnSpc>
              <a:buNone/>
              <a:tabLst>
                <a:tab pos="0" algn="l"/>
              </a:tabLst>
            </a:pPr>
            <a:r>
              <a:rPr lang="de-DE" sz="2000" b="0" strike="noStrike" spc="-1">
                <a:solidFill>
                  <a:srgbClr val="000000"/>
                </a:solidFill>
                <a:latin typeface="Arial"/>
              </a:rPr>
              <a:t>Energiesparen bringt was</a:t>
            </a:r>
            <a:br>
              <a:rPr sz="2000"/>
            </a:br>
            <a:endParaRPr lang="de-DE" sz="2000" b="0" strike="noStrike" spc="-1">
              <a:solidFill>
                <a:srgbClr val="000000"/>
              </a:solidFill>
              <a:latin typeface="Arial"/>
            </a:endParaRPr>
          </a:p>
          <a:p>
            <a:pPr marL="216000" indent="-216000">
              <a:lnSpc>
                <a:spcPct val="100000"/>
              </a:lnSpc>
              <a:buNone/>
              <a:tabLst>
                <a:tab pos="0" algn="l"/>
              </a:tabLst>
            </a:pPr>
            <a:r>
              <a:rPr lang="de-DE" sz="2000" b="0" strike="noStrike" spc="-1">
                <a:solidFill>
                  <a:srgbClr val="000000"/>
                </a:solidFill>
                <a:latin typeface="Arial"/>
              </a:rPr>
              <a:t>Festhalten an alten Zöpfen ist teuer</a:t>
            </a:r>
          </a:p>
          <a:p>
            <a:pPr marL="216000" indent="-216000">
              <a:lnSpc>
                <a:spcPct val="100000"/>
              </a:lnSpc>
              <a:buNone/>
              <a:tabLst>
                <a:tab pos="0" algn="l"/>
              </a:tabLst>
            </a:pPr>
            <a:endParaRPr lang="de-DE" sz="2000" b="0" strike="noStrike" spc="-1">
              <a:solidFill>
                <a:srgbClr val="000000"/>
              </a:solidFill>
              <a:latin typeface="Arial"/>
            </a:endParaRPr>
          </a:p>
          <a:p>
            <a:pPr marL="216000" indent="-216000">
              <a:lnSpc>
                <a:spcPct val="100000"/>
              </a:lnSpc>
              <a:buNone/>
              <a:tabLst>
                <a:tab pos="0" algn="l"/>
              </a:tabLst>
            </a:pPr>
            <a:endParaRPr lang="de-DE" sz="2000" b="0" strike="noStrike" spc="-1">
              <a:solidFill>
                <a:srgbClr val="000000"/>
              </a:solid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PlaceHolder 1"/>
          <p:cNvSpPr>
            <a:spLocks noGrp="1" noRot="1" noChangeAspect="1"/>
          </p:cNvSpPr>
          <p:nvPr>
            <p:ph type="sldImg"/>
          </p:nvPr>
        </p:nvSpPr>
        <p:spPr>
          <a:xfrm>
            <a:off x="215900" y="812800"/>
            <a:ext cx="7126288" cy="4008438"/>
          </a:xfrm>
          <a:prstGeom prst="rect">
            <a:avLst/>
          </a:prstGeom>
          <a:ln w="0">
            <a:noFill/>
          </a:ln>
        </p:spPr>
      </p:sp>
      <p:sp>
        <p:nvSpPr>
          <p:cNvPr id="163" name="PlaceHolder 2"/>
          <p:cNvSpPr>
            <a:spLocks noGrp="1"/>
          </p:cNvSpPr>
          <p:nvPr>
            <p:ph type="body"/>
          </p:nvPr>
        </p:nvSpPr>
        <p:spPr>
          <a:xfrm>
            <a:off x="756000" y="5078520"/>
            <a:ext cx="6047280" cy="5417280"/>
          </a:xfrm>
          <a:prstGeom prst="rect">
            <a:avLst/>
          </a:prstGeom>
          <a:noFill/>
          <a:ln w="0">
            <a:noFill/>
          </a:ln>
        </p:spPr>
        <p:txBody>
          <a:bodyPr lIns="0" tIns="0" rIns="0" bIns="0" anchor="t">
            <a:noAutofit/>
          </a:bodyPr>
          <a:lstStyle/>
          <a:p>
            <a:pPr marL="216000" indent="-216000">
              <a:lnSpc>
                <a:spcPct val="100000"/>
              </a:lnSpc>
              <a:buNone/>
              <a:tabLst>
                <a:tab pos="0" algn="l"/>
              </a:tabLst>
            </a:pPr>
            <a:r>
              <a:rPr lang="de-DE" sz="1600" b="0" strike="noStrike" spc="-1">
                <a:solidFill>
                  <a:srgbClr val="000000"/>
                </a:solidFill>
                <a:latin typeface="Arial"/>
              </a:rPr>
              <a:t>Anteil an der Nett-Stromerzeugung ca. 59%</a:t>
            </a:r>
          </a:p>
          <a:p>
            <a:pPr marL="216000" indent="-216000">
              <a:lnSpc>
                <a:spcPct val="100000"/>
              </a:lnSpc>
              <a:buNone/>
              <a:tabLst>
                <a:tab pos="0" algn="l"/>
              </a:tabLst>
            </a:pPr>
            <a:r>
              <a:rPr lang="de-DE" sz="1600" b="0" strike="noStrike" spc="-1">
                <a:solidFill>
                  <a:srgbClr val="000000"/>
                </a:solidFill>
                <a:latin typeface="Arial"/>
              </a:rPr>
              <a:t>Laut</a:t>
            </a:r>
            <a:br>
              <a:rPr sz="1600"/>
            </a:br>
            <a:r>
              <a:rPr lang="de-DE" sz="1600" b="0" u="sng" strike="noStrike" spc="-1">
                <a:solidFill>
                  <a:srgbClr val="000000"/>
                </a:solidFill>
                <a:uFillTx/>
                <a:latin typeface="Arial"/>
                <a:hlinkClick r:id="rId3"/>
              </a:rPr>
              <a:t>https://www.bundesnetzagentur.de/SharedDocs/Pressemitteilungen/DE/2025/20250103_smard.html</a:t>
            </a:r>
            <a:endParaRPr lang="de-DE" sz="1600" b="0" strike="noStrike" spc="-1">
              <a:solidFill>
                <a:srgbClr val="000000"/>
              </a:solidFill>
              <a:latin typeface="Arial"/>
            </a:endParaRPr>
          </a:p>
          <a:p>
            <a:pPr marL="216000" indent="-216000">
              <a:lnSpc>
                <a:spcPct val="100000"/>
              </a:lnSpc>
              <a:buNone/>
              <a:tabLst>
                <a:tab pos="0" algn="l"/>
              </a:tabLst>
            </a:pPr>
            <a:endParaRPr lang="de-DE" sz="1600" b="0" strike="noStrike" spc="-1">
              <a:solidFill>
                <a:srgbClr val="000000"/>
              </a:solidFill>
              <a:latin typeface="Arial"/>
            </a:endParaRPr>
          </a:p>
          <a:p>
            <a:pPr marL="216000" indent="-216000">
              <a:lnSpc>
                <a:spcPct val="100000"/>
              </a:lnSpc>
              <a:buNone/>
              <a:tabLst>
                <a:tab pos="0" algn="l"/>
              </a:tabLst>
            </a:pPr>
            <a:r>
              <a:rPr lang="de-DE" sz="1600" b="0" strike="noStrike" spc="-1">
                <a:solidFill>
                  <a:srgbClr val="000000"/>
                </a:solidFill>
                <a:latin typeface="Arial"/>
              </a:rPr>
              <a:t>unterschied nettostromerzeugung bruttostromerzeugung:</a:t>
            </a:r>
          </a:p>
          <a:p>
            <a:pPr marL="216000" indent="-216000">
              <a:lnSpc>
                <a:spcPct val="100000"/>
              </a:lnSpc>
              <a:buNone/>
              <a:tabLst>
                <a:tab pos="0" algn="l"/>
              </a:tabLst>
            </a:pPr>
            <a:endParaRPr lang="de-DE" sz="1600" b="0" strike="noStrike" spc="-1">
              <a:solidFill>
                <a:srgbClr val="000000"/>
              </a:solidFill>
              <a:latin typeface="Arial"/>
            </a:endParaRPr>
          </a:p>
          <a:p>
            <a:pPr marL="216000" indent="-216000">
              <a:lnSpc>
                <a:spcPct val="100000"/>
              </a:lnSpc>
              <a:buNone/>
              <a:tabLst>
                <a:tab pos="0" algn="l"/>
              </a:tabLst>
            </a:pPr>
            <a:r>
              <a:rPr lang="de-DE" sz="1600" b="0" u="sng" strike="noStrike" spc="-1">
                <a:solidFill>
                  <a:srgbClr val="000000"/>
                </a:solidFill>
                <a:uFillTx/>
                <a:latin typeface="Arial"/>
                <a:hlinkClick r:id="rId4"/>
              </a:rPr>
              <a:t>https://www.smard.de/page/home/wiki-article/520/208018</a:t>
            </a:r>
            <a:endParaRPr lang="de-DE" sz="1600" b="0" strike="noStrike" spc="-1">
              <a:solidFill>
                <a:srgbClr val="000000"/>
              </a:solidFill>
              <a:latin typeface="Arial"/>
            </a:endParaRPr>
          </a:p>
          <a:p>
            <a:pPr marL="216000" indent="-216000">
              <a:lnSpc>
                <a:spcPct val="100000"/>
              </a:lnSpc>
              <a:buNone/>
              <a:tabLst>
                <a:tab pos="0" algn="l"/>
              </a:tabLst>
            </a:pPr>
            <a:endParaRPr lang="de-DE" sz="1600" b="0" strike="noStrike" spc="-1">
              <a:solidFill>
                <a:srgbClr val="000000"/>
              </a:solidFill>
              <a:latin typeface="Arial"/>
            </a:endParaRPr>
          </a:p>
          <a:p>
            <a:pPr marL="216000" indent="-216000">
              <a:lnSpc>
                <a:spcPct val="100000"/>
              </a:lnSpc>
              <a:buNone/>
              <a:tabLst>
                <a:tab pos="0" algn="l"/>
              </a:tabLst>
            </a:pPr>
            <a:r>
              <a:rPr lang="de-DE" sz="1600" b="0" strike="noStrike" spc="-1">
                <a:solidFill>
                  <a:srgbClr val="000000"/>
                </a:solidFill>
                <a:latin typeface="Arial"/>
              </a:rPr>
              <a:t>Bei den Strommarktdaten wird häufig zwischen Brutto- und Nettowerten unterschieden.</a:t>
            </a:r>
          </a:p>
          <a:p>
            <a:pPr marL="216000" indent="-216000">
              <a:lnSpc>
                <a:spcPct val="100000"/>
              </a:lnSpc>
              <a:buNone/>
              <a:tabLst>
                <a:tab pos="0" algn="l"/>
              </a:tabLst>
            </a:pPr>
            <a:r>
              <a:rPr lang="de-DE" sz="1600" b="0" strike="noStrike" spc="-1">
                <a:solidFill>
                  <a:srgbClr val="000000"/>
                </a:solidFill>
                <a:latin typeface="Arial"/>
              </a:rPr>
              <a:t>Beispielsweise bei der Stromerzeugung:</a:t>
            </a:r>
          </a:p>
          <a:p>
            <a:pPr marL="216000" indent="-216000">
              <a:lnSpc>
                <a:spcPct val="100000"/>
              </a:lnSpc>
              <a:buNone/>
              <a:tabLst>
                <a:tab pos="0" algn="l"/>
              </a:tabLst>
            </a:pPr>
            <a:r>
              <a:rPr lang="de-DE" sz="1600" b="0" strike="noStrike" spc="-1">
                <a:solidFill>
                  <a:srgbClr val="000000"/>
                </a:solidFill>
                <a:latin typeface="Arial"/>
              </a:rPr>
              <a:t>Im Gegensatz zur Bruttostromerzeugung berücksichtigt die Nettostromerzeugung nicht die Netzverluste und den Eigenbedarf der Erzeugungsanlagen. Netzverluste treten z.B. dadurch auf, dass sich die Leitungen durch den Stromfluss erwärmen. Die Strommenge, die letztlich beim Verbraucher ankommt, ist daher geringer als die, die von der Anlage erzeugt wurde. Der Eigenbedarf ist die Strommenge, die eine Erzeugungsanlage für ihren eigenen Betrieb benötigt. Zum Beispiel für die Klimatisierung und die Beleuchtung in Kraftwerken oder für den Betrieb von Kohlemühlen in Kohlekraftwerken (zum Vermahlen von Stein- und Braunkohle). In Bruttowerten sind diese Mengen eingeschlossen, in den Nettowerten ausgeschlossen.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noRot="1" noChangeAspect="1"/>
          </p:cNvSpPr>
          <p:nvPr>
            <p:ph type="sldImg"/>
          </p:nvPr>
        </p:nvSpPr>
        <p:spPr>
          <a:xfrm>
            <a:off x="215900" y="812800"/>
            <a:ext cx="7126288" cy="4008438"/>
          </a:xfrm>
          <a:prstGeom prst="rect">
            <a:avLst/>
          </a:prstGeom>
          <a:ln w="0">
            <a:noFill/>
          </a:ln>
        </p:spPr>
      </p:sp>
      <p:sp>
        <p:nvSpPr>
          <p:cNvPr id="165"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216000">
              <a:lnSpc>
                <a:spcPct val="100000"/>
              </a:lnSpc>
              <a:buNone/>
              <a:tabLst>
                <a:tab pos="0" algn="l"/>
              </a:tabLst>
            </a:pPr>
            <a:r>
              <a:rPr lang="de-DE" sz="2000" b="0" strike="noStrike" spc="-1">
                <a:solidFill>
                  <a:srgbClr val="000000"/>
                </a:solidFill>
                <a:latin typeface="Arial"/>
              </a:rPr>
              <a:t>Problem-Sektoren sind </a:t>
            </a:r>
          </a:p>
          <a:p>
            <a:pPr marL="216000" indent="-216000">
              <a:lnSpc>
                <a:spcPct val="100000"/>
              </a:lnSpc>
              <a:buNone/>
              <a:tabLst>
                <a:tab pos="0" algn="l"/>
              </a:tabLst>
            </a:pPr>
            <a:r>
              <a:rPr lang="de-DE" sz="2000" b="0" strike="noStrike" spc="-1">
                <a:solidFill>
                  <a:srgbClr val="000000"/>
                </a:solidFill>
                <a:latin typeface="Arial"/>
              </a:rPr>
              <a:t>	- Verkehr</a:t>
            </a:r>
          </a:p>
          <a:p>
            <a:pPr marL="216000" indent="-216000">
              <a:lnSpc>
                <a:spcPct val="100000"/>
              </a:lnSpc>
              <a:buNone/>
              <a:tabLst>
                <a:tab pos="0" algn="l"/>
              </a:tabLst>
            </a:pPr>
            <a:r>
              <a:rPr lang="de-DE" sz="2000" b="0" strike="noStrike" spc="-1">
                <a:solidFill>
                  <a:srgbClr val="000000"/>
                </a:solidFill>
                <a:latin typeface="Arial"/>
              </a:rPr>
              <a:t>	- Gebäude</a:t>
            </a:r>
          </a:p>
          <a:p>
            <a:pPr marL="216000" indent="-216000">
              <a:lnSpc>
                <a:spcPct val="100000"/>
              </a:lnSpc>
              <a:buNone/>
              <a:tabLst>
                <a:tab pos="0" algn="l"/>
              </a:tabLst>
            </a:pPr>
            <a:r>
              <a:rPr lang="de-DE" sz="2000" b="0" strike="noStrike" spc="-1">
                <a:solidFill>
                  <a:srgbClr val="000000"/>
                </a:solidFill>
                <a:latin typeface="Arial"/>
              </a:rPr>
              <a:t>	- Landwirtschaft</a:t>
            </a:r>
          </a:p>
          <a:p>
            <a:pPr marL="216000" indent="-216000">
              <a:lnSpc>
                <a:spcPct val="100000"/>
              </a:lnSpc>
              <a:buNone/>
              <a:tabLst>
                <a:tab pos="0" algn="l"/>
              </a:tabLst>
            </a:pPr>
            <a:r>
              <a:rPr lang="de-DE" sz="2000" b="0" strike="noStrike" spc="-1">
                <a:solidFill>
                  <a:srgbClr val="000000"/>
                </a:solidFill>
                <a:latin typeface="Arial"/>
              </a:rPr>
              <a:t>	-Industrieprozesse, z.B. Stahl</a:t>
            </a:r>
          </a:p>
          <a:p>
            <a:pPr marL="216000" indent="-216000">
              <a:lnSpc>
                <a:spcPct val="100000"/>
              </a:lnSpc>
              <a:buNone/>
              <a:tabLst>
                <a:tab pos="0" algn="l"/>
              </a:tabLst>
            </a:pPr>
            <a:r>
              <a:rPr lang="de-DE" sz="2000" b="0" strike="noStrike" spc="-1">
                <a:solidFill>
                  <a:srgbClr val="000000"/>
                </a:solidFill>
                <a:latin typeface="Arial"/>
              </a:rPr>
              <a:t>Dazu später mehr im Abschnitt 3 (Was ist noch zu tun? - Herausforderungen)</a:t>
            </a:r>
          </a:p>
          <a:p>
            <a:pPr marL="216000" indent="-216000">
              <a:lnSpc>
                <a:spcPct val="100000"/>
              </a:lnSpc>
              <a:buNone/>
              <a:tabLst>
                <a:tab pos="0" algn="l"/>
              </a:tabLst>
            </a:pPr>
            <a:endParaRPr lang="de-DE" sz="2000" b="0" strike="noStrike" spc="-1">
              <a:solidFill>
                <a:srgbClr val="000000"/>
              </a:solid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noRot="1" noChangeAspect="1"/>
          </p:cNvSpPr>
          <p:nvPr>
            <p:ph type="sldImg"/>
          </p:nvPr>
        </p:nvSpPr>
        <p:spPr>
          <a:xfrm>
            <a:off x="215900" y="812800"/>
            <a:ext cx="7126288" cy="4008438"/>
          </a:xfrm>
          <a:prstGeom prst="rect">
            <a:avLst/>
          </a:prstGeom>
          <a:ln w="0">
            <a:noFill/>
          </a:ln>
        </p:spPr>
      </p:sp>
      <p:sp>
        <p:nvSpPr>
          <p:cNvPr id="167"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0">
              <a:lnSpc>
                <a:spcPct val="100000"/>
              </a:lnSpc>
              <a:spcBef>
                <a:spcPts val="1417"/>
              </a:spcBef>
              <a:buNone/>
              <a:tabLst>
                <a:tab pos="0" algn="l"/>
              </a:tabLst>
            </a:pPr>
            <a:r>
              <a:rPr lang="de-DE" sz="2000" b="0" strike="noStrike" spc="-1">
                <a:solidFill>
                  <a:srgbClr val="000000"/>
                </a:solidFill>
                <a:latin typeface="Arial"/>
              </a:rPr>
              <a:t>Fakt ist: Deutschland hat sich im Klimaschutzabkommen von Paris dazu verpflichtet, seinen CO2-Ausstoß zu verringern. </a:t>
            </a:r>
            <a:br>
              <a:rPr sz="2000"/>
            </a:br>
            <a:r>
              <a:rPr lang="de-DE" sz="2000" b="0" strike="noStrike" spc="-1">
                <a:solidFill>
                  <a:srgbClr val="000000"/>
                </a:solidFill>
                <a:latin typeface="Arial"/>
              </a:rPr>
              <a:t>Was ist nötig? – Grafik von Prof. Quaschning.</a:t>
            </a:r>
          </a:p>
          <a:p>
            <a:pPr marL="216000" indent="0">
              <a:lnSpc>
                <a:spcPct val="100000"/>
              </a:lnSpc>
              <a:spcBef>
                <a:spcPts val="1417"/>
              </a:spcBef>
              <a:buNone/>
              <a:tabLst>
                <a:tab pos="0" algn="l"/>
              </a:tabLst>
            </a:pPr>
            <a:endParaRPr lang="de-DE" sz="2000" b="0" strike="noStrike" spc="-1">
              <a:solidFill>
                <a:srgbClr val="000000"/>
              </a:solidFill>
              <a:latin typeface="Arial"/>
            </a:endParaRPr>
          </a:p>
          <a:p>
            <a:pPr marL="216000" indent="0">
              <a:lnSpc>
                <a:spcPct val="100000"/>
              </a:lnSpc>
              <a:spcBef>
                <a:spcPts val="1417"/>
              </a:spcBef>
              <a:buNone/>
              <a:tabLst>
                <a:tab pos="0" algn="l"/>
              </a:tabLst>
            </a:pPr>
            <a:r>
              <a:rPr lang="de-DE" sz="2000" b="0" strike="noStrike" spc="-1">
                <a:solidFill>
                  <a:srgbClr val="000000"/>
                </a:solidFill>
                <a:latin typeface="Arial"/>
              </a:rPr>
              <a:t>Es geht ums Überleben. Wir sollten es zumindest versuchen!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laceHolder 1"/>
          <p:cNvSpPr>
            <a:spLocks noGrp="1" noRot="1" noChangeAspect="1"/>
          </p:cNvSpPr>
          <p:nvPr>
            <p:ph type="sldImg"/>
          </p:nvPr>
        </p:nvSpPr>
        <p:spPr>
          <a:xfrm>
            <a:off x="215900" y="812800"/>
            <a:ext cx="7126288" cy="4008438"/>
          </a:xfrm>
          <a:prstGeom prst="rect">
            <a:avLst/>
          </a:prstGeom>
          <a:ln w="0">
            <a:noFill/>
          </a:ln>
        </p:spPr>
      </p:sp>
      <p:sp>
        <p:nvSpPr>
          <p:cNvPr id="169"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216000">
              <a:lnSpc>
                <a:spcPct val="100000"/>
              </a:lnSpc>
              <a:buNone/>
              <a:tabLst>
                <a:tab pos="0" algn="l"/>
              </a:tabLst>
            </a:pPr>
            <a:r>
              <a:rPr lang="de-DE" sz="2000" b="0" strike="noStrike" spc="-1">
                <a:solidFill>
                  <a:srgbClr val="000000"/>
                </a:solidFill>
                <a:latin typeface="Arial"/>
              </a:rPr>
              <a:t>Fraunhofer-Studie 2020</a:t>
            </a:r>
          </a:p>
          <a:p>
            <a:pPr marL="216000" indent="-216000">
              <a:lnSpc>
                <a:spcPct val="100000"/>
              </a:lnSpc>
              <a:buNone/>
              <a:tabLst>
                <a:tab pos="0" algn="l"/>
              </a:tabLst>
            </a:pPr>
            <a:r>
              <a:rPr lang="de-DE" sz="2000" b="0" strike="noStrike" spc="-1">
                <a:solidFill>
                  <a:srgbClr val="000000"/>
                </a:solidFill>
                <a:latin typeface="Arial"/>
              </a:rPr>
              <a:t>Kontext: Klimaschutzgesetz 2019 mit Klimaneutralität 2050. Studie hat beantwortet: (wie) geht das? </a:t>
            </a:r>
          </a:p>
          <a:p>
            <a:pPr marL="216000" indent="-216000">
              <a:lnSpc>
                <a:spcPct val="100000"/>
              </a:lnSpc>
              <a:buNone/>
              <a:tabLst>
                <a:tab pos="0" algn="l"/>
              </a:tabLst>
            </a:pPr>
            <a:endParaRPr lang="de-DE" sz="2000" b="0" strike="noStrike" spc="-1">
              <a:solidFill>
                <a:srgbClr val="000000"/>
              </a:solidFill>
              <a:latin typeface="Arial"/>
            </a:endParaRPr>
          </a:p>
          <a:p>
            <a:pPr marL="216000" indent="-216000">
              <a:lnSpc>
                <a:spcPct val="100000"/>
              </a:lnSpc>
              <a:buNone/>
              <a:tabLst>
                <a:tab pos="0" algn="l"/>
              </a:tabLst>
            </a:pPr>
            <a:r>
              <a:rPr lang="de-DE" sz="2000" b="0" strike="noStrike" spc="-1">
                <a:solidFill>
                  <a:srgbClr val="000000"/>
                </a:solidFill>
                <a:latin typeface="Arial"/>
              </a:rPr>
              <a:t>2021: Klimaneutralität 2045 aufgrund des Urteils des Bundesverfassungsgerichts </a:t>
            </a:r>
          </a:p>
          <a:p>
            <a:pPr marL="216000" indent="-216000">
              <a:lnSpc>
                <a:spcPct val="100000"/>
              </a:lnSpc>
              <a:buNone/>
              <a:tabLst>
                <a:tab pos="0" algn="l"/>
              </a:tabLst>
            </a:pPr>
            <a:endParaRPr lang="de-DE" sz="2000" b="0" strike="noStrike" spc="-1">
              <a:solidFill>
                <a:srgbClr val="000000"/>
              </a:solidFill>
              <a:latin typeface="Arial"/>
            </a:endParaRPr>
          </a:p>
          <a:p>
            <a:pPr marL="216000" indent="-216000">
              <a:lnSpc>
                <a:spcPct val="100000"/>
              </a:lnSpc>
              <a:buNone/>
              <a:tabLst>
                <a:tab pos="0" algn="l"/>
              </a:tabLst>
            </a:pPr>
            <a:r>
              <a:rPr lang="de-DE" sz="2000" b="0" strike="noStrike" spc="-1">
                <a:solidFill>
                  <a:srgbClr val="000000"/>
                </a:solidFill>
                <a:latin typeface="Arial"/>
              </a:rPr>
              <a:t>Die Version 2024 betrachtet die unterschiedlichen Gegebenheiten in den verschiedenen Bundesländern stärker. </a:t>
            </a:r>
            <a:br>
              <a:rPr sz="2000"/>
            </a:br>
            <a:endParaRPr lang="de-DE" sz="2000" b="0" strike="noStrike" spc="-1">
              <a:solidFill>
                <a:srgbClr val="000000"/>
              </a:solidFill>
              <a:latin typeface="Arial"/>
            </a:endParaRPr>
          </a:p>
          <a:p>
            <a:pPr marL="216000" indent="-216000">
              <a:lnSpc>
                <a:spcPct val="100000"/>
              </a:lnSpc>
              <a:buNone/>
              <a:tabLst>
                <a:tab pos="0" algn="l"/>
              </a:tabLst>
            </a:pPr>
            <a:r>
              <a:rPr lang="de-DE" sz="2000" b="0" strike="noStrike" spc="-1">
                <a:solidFill>
                  <a:srgbClr val="000000"/>
                </a:solidFill>
                <a:latin typeface="Arial"/>
              </a:rPr>
              <a:t>Es wurde ein Szenario „Robust“ ergänzt, in dem das Energiesystem verschiedenen geopolitischen</a:t>
            </a:r>
          </a:p>
          <a:p>
            <a:pPr marL="216000" indent="-216000">
              <a:lnSpc>
                <a:spcPct val="100000"/>
              </a:lnSpc>
              <a:buNone/>
              <a:tabLst>
                <a:tab pos="0" algn="l"/>
              </a:tabLst>
            </a:pPr>
            <a:r>
              <a:rPr lang="de-DE" sz="2000" b="0" strike="noStrike" spc="-1">
                <a:solidFill>
                  <a:srgbClr val="000000"/>
                </a:solidFill>
                <a:latin typeface="Arial"/>
              </a:rPr>
              <a:t>Krisen und Schocks ausgesetzt ist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noRot="1" noChangeAspect="1"/>
          </p:cNvSpPr>
          <p:nvPr>
            <p:ph type="sldImg"/>
          </p:nvPr>
        </p:nvSpPr>
        <p:spPr>
          <a:xfrm>
            <a:off x="215900" y="812800"/>
            <a:ext cx="7126288" cy="4008438"/>
          </a:xfrm>
          <a:prstGeom prst="rect">
            <a:avLst/>
          </a:prstGeom>
          <a:ln w="0">
            <a:noFill/>
          </a:ln>
        </p:spPr>
      </p:sp>
      <p:sp>
        <p:nvSpPr>
          <p:cNvPr id="171"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216000">
              <a:lnSpc>
                <a:spcPct val="100000"/>
              </a:lnSpc>
              <a:buNone/>
              <a:tabLst>
                <a:tab pos="0" algn="l"/>
              </a:tabLst>
            </a:pPr>
            <a:r>
              <a:rPr lang="de-DE" sz="2000" b="0" strike="noStrike" spc="-1">
                <a:solidFill>
                  <a:srgbClr val="000000"/>
                </a:solidFill>
                <a:latin typeface="Arial"/>
              </a:rPr>
              <a:t>V1, S.13 oben: Wie wurde simuliert und gerechnet? Durch die Berücksichtigung unterschiedlicher historischer Wetterdaten (fünf Jahre mit Stundenwerten aller relevanten Größen) wird eine statistische Bandbreite sichergestellt, die auch</a:t>
            </a:r>
          </a:p>
          <a:p>
            <a:pPr marL="216000" indent="-216000">
              <a:lnSpc>
                <a:spcPct val="100000"/>
              </a:lnSpc>
              <a:buNone/>
              <a:tabLst>
                <a:tab pos="0" algn="l"/>
              </a:tabLst>
            </a:pPr>
            <a:r>
              <a:rPr lang="de-DE" sz="2000" b="0" strike="noStrike" spc="-1">
                <a:solidFill>
                  <a:srgbClr val="000000"/>
                </a:solidFill>
                <a:latin typeface="Arial"/>
              </a:rPr>
              <a:t>Extremjahre abbildet, z.B. Jahre mit längeren Phasen einer geringen Verfügbarkeit erneuerbarer</a:t>
            </a:r>
          </a:p>
          <a:p>
            <a:pPr marL="216000" indent="-216000">
              <a:lnSpc>
                <a:spcPct val="100000"/>
              </a:lnSpc>
              <a:buNone/>
              <a:tabLst>
                <a:tab pos="0" algn="l"/>
              </a:tabLst>
            </a:pPr>
            <a:r>
              <a:rPr lang="de-DE" sz="2000" b="0" strike="noStrike" spc="-1">
                <a:solidFill>
                  <a:srgbClr val="000000"/>
                </a:solidFill>
                <a:latin typeface="Arial"/>
              </a:rPr>
              <a:t>Energien.</a:t>
            </a:r>
          </a:p>
          <a:p>
            <a:pPr marL="216000" indent="-216000">
              <a:lnSpc>
                <a:spcPct val="100000"/>
              </a:lnSpc>
              <a:buNone/>
              <a:tabLst>
                <a:tab pos="0" algn="l"/>
              </a:tabLst>
            </a:pPr>
            <a:endParaRPr lang="de-DE" sz="2000" b="0" strike="noStrike" spc="-1">
              <a:solidFill>
                <a:srgbClr val="000000"/>
              </a:solid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216000" y="812520"/>
            <a:ext cx="7126920" cy="4008600"/>
          </a:xfrm>
          <a:prstGeom prst="rect">
            <a:avLst/>
          </a:prstGeom>
          <a:ln w="0">
            <a:noFill/>
          </a:ln>
        </p:spPr>
      </p:sp>
      <p:sp>
        <p:nvSpPr>
          <p:cNvPr id="173"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216000">
              <a:lnSpc>
                <a:spcPct val="100000"/>
              </a:lnSpc>
              <a:spcBef>
                <a:spcPts val="1191"/>
              </a:spcBef>
              <a:spcAft>
                <a:spcPts val="992"/>
              </a:spcAft>
              <a:buNone/>
              <a:tabLst>
                <a:tab pos="0" algn="l"/>
              </a:tabLst>
            </a:pPr>
            <a:r>
              <a:rPr lang="de-DE" sz="2000" b="0" strike="noStrike" spc="-1">
                <a:solidFill>
                  <a:srgbClr val="000000"/>
                </a:solidFill>
                <a:latin typeface="Arial"/>
              </a:rPr>
              <a:t>Batteriespeicher: </a:t>
            </a:r>
            <a:br>
              <a:rPr sz="2000"/>
            </a:br>
            <a:r>
              <a:rPr lang="de-DE" sz="2000" b="0" strike="noStrike" spc="-1">
                <a:solidFill>
                  <a:srgbClr val="000000"/>
                </a:solidFill>
                <a:latin typeface="Arial"/>
              </a:rPr>
              <a:t> </a:t>
            </a:r>
            <a:br>
              <a:rPr sz="2000"/>
            </a:br>
            <a:r>
              <a:rPr lang="de-DE" sz="2000" b="0" strike="noStrike" spc="-1">
                <a:solidFill>
                  <a:srgbClr val="000000"/>
                </a:solidFill>
                <a:latin typeface="Arial"/>
              </a:rPr>
              <a:t>Laut Google: In Deutschland gibt es zum Jahresende 2024 rund 19 GWh an installierten Batteriespeichern. </a:t>
            </a:r>
          </a:p>
          <a:p>
            <a:pPr marL="216000" indent="-216000">
              <a:lnSpc>
                <a:spcPct val="100000"/>
              </a:lnSpc>
              <a:buNone/>
              <a:tabLst>
                <a:tab pos="0" algn="l"/>
              </a:tabLst>
            </a:pPr>
            <a:endParaRPr lang="de-DE" sz="2000" b="0" strike="noStrike" spc="-1">
              <a:solidFill>
                <a:srgbClr val="000000"/>
              </a:solidFill>
              <a:latin typeface="Arial"/>
            </a:endParaRPr>
          </a:p>
          <a:p>
            <a:pPr marL="216000" indent="-216000">
              <a:lnSpc>
                <a:spcPct val="100000"/>
              </a:lnSpc>
              <a:buNone/>
              <a:tabLst>
                <a:tab pos="0" algn="l"/>
              </a:tabLst>
            </a:pPr>
            <a:r>
              <a:rPr lang="de-DE" sz="2000" b="0" strike="noStrike" spc="-1">
                <a:solidFill>
                  <a:srgbClr val="000000"/>
                </a:solidFill>
                <a:latin typeface="Arial"/>
              </a:rPr>
              <a:t>Aus der Studie: Zusätzlich entsteht bis zum Jahr 2045 ein Bedarf an flexiblen Kurzzeitstromspeichern</a:t>
            </a:r>
          </a:p>
          <a:p>
            <a:pPr marL="216000" indent="-216000">
              <a:lnSpc>
                <a:spcPct val="100000"/>
              </a:lnSpc>
              <a:buNone/>
              <a:tabLst>
                <a:tab pos="0" algn="l"/>
              </a:tabLst>
            </a:pPr>
            <a:r>
              <a:rPr lang="de-DE" sz="2000" b="0" strike="noStrike" spc="-1">
                <a:solidFill>
                  <a:srgbClr val="000000"/>
                </a:solidFill>
                <a:latin typeface="Arial"/>
              </a:rPr>
              <a:t>von etwa 350 GWh bis 600 GWh. Diese können durch stationäre Batteriespeicher</a:t>
            </a:r>
          </a:p>
          <a:p>
            <a:pPr marL="216000" indent="-216000">
              <a:lnSpc>
                <a:spcPct val="100000"/>
              </a:lnSpc>
              <a:buNone/>
              <a:tabLst>
                <a:tab pos="0" algn="l"/>
              </a:tabLst>
            </a:pPr>
            <a:r>
              <a:rPr lang="de-DE" sz="2000" b="0" strike="noStrike" spc="-1">
                <a:solidFill>
                  <a:srgbClr val="000000"/>
                </a:solidFill>
                <a:latin typeface="Arial"/>
              </a:rPr>
              <a:t>oder Vehicle-to-Grid bereitgestellt werden.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noRot="1" noChangeAspect="1"/>
          </p:cNvSpPr>
          <p:nvPr>
            <p:ph type="sldImg"/>
          </p:nvPr>
        </p:nvSpPr>
        <p:spPr>
          <a:xfrm>
            <a:off x="216000" y="812520"/>
            <a:ext cx="7126920" cy="4008600"/>
          </a:xfrm>
          <a:prstGeom prst="rect">
            <a:avLst/>
          </a:prstGeom>
          <a:ln w="0">
            <a:noFill/>
          </a:ln>
        </p:spPr>
      </p:sp>
      <p:sp>
        <p:nvSpPr>
          <p:cNvPr id="175"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216000">
              <a:lnSpc>
                <a:spcPct val="100000"/>
              </a:lnSpc>
              <a:buNone/>
              <a:tabLst>
                <a:tab pos="0" algn="l"/>
              </a:tabLst>
            </a:pPr>
            <a:r>
              <a:rPr lang="de-DE" sz="2000" b="0" strike="noStrike" spc="-1">
                <a:solidFill>
                  <a:srgbClr val="000000"/>
                </a:solidFill>
                <a:latin typeface="Arial"/>
              </a:rPr>
              <a:t>Ab 2030 erfolgen gleichzeitig die sukzessive</a:t>
            </a:r>
          </a:p>
          <a:p>
            <a:pPr marL="216000" indent="-216000">
              <a:lnSpc>
                <a:spcPct val="100000"/>
              </a:lnSpc>
              <a:buNone/>
              <a:tabLst>
                <a:tab pos="0" algn="l"/>
              </a:tabLst>
            </a:pPr>
            <a:r>
              <a:rPr lang="de-DE" sz="2000" b="0" strike="noStrike" spc="-1">
                <a:solidFill>
                  <a:srgbClr val="000000"/>
                </a:solidFill>
                <a:latin typeface="Arial"/>
              </a:rPr>
              <a:t>Umrüstung der bestehenden Gaskraftwerke vom Methangasbetrieb zur Nutzung von</a:t>
            </a:r>
          </a:p>
          <a:p>
            <a:pPr marL="216000" indent="-216000">
              <a:lnSpc>
                <a:spcPct val="100000"/>
              </a:lnSpc>
              <a:buNone/>
              <a:tabLst>
                <a:tab pos="0" algn="l"/>
              </a:tabLst>
            </a:pPr>
            <a:r>
              <a:rPr lang="de-DE" sz="2000" b="0" strike="noStrike" spc="-1">
                <a:solidFill>
                  <a:srgbClr val="000000"/>
                </a:solidFill>
                <a:latin typeface="Arial"/>
              </a:rPr>
              <a:t>Wasserstoff sowie der Neubau wasserstoffbetriebener Spitzenlastkraftwerke. </a:t>
            </a:r>
          </a:p>
          <a:p>
            <a:pPr marL="216000" indent="-216000">
              <a:lnSpc>
                <a:spcPct val="100000"/>
              </a:lnSpc>
              <a:buNone/>
              <a:tabLst>
                <a:tab pos="0" algn="l"/>
              </a:tabLst>
            </a:pPr>
            <a:endParaRPr lang="de-DE" sz="2000" b="0" strike="noStrike" spc="-1">
              <a:solidFill>
                <a:srgbClr val="000000"/>
              </a:solidFill>
              <a:latin typeface="Arial"/>
            </a:endParaRPr>
          </a:p>
          <a:p>
            <a:pPr marL="216000" indent="-216000">
              <a:lnSpc>
                <a:spcPct val="100000"/>
              </a:lnSpc>
              <a:buNone/>
              <a:tabLst>
                <a:tab pos="0" algn="l"/>
              </a:tabLst>
            </a:pPr>
            <a:r>
              <a:rPr lang="de-DE" sz="2000" b="0" strike="noStrike" spc="-1">
                <a:solidFill>
                  <a:srgbClr val="000000"/>
                </a:solidFill>
                <a:latin typeface="Arial"/>
              </a:rPr>
              <a:t>Im Jahr 2045 ist dann in 58 % („Effizienz“) bis 81 % („Technologieoffen“) der Spitzenlastkraftwerke</a:t>
            </a:r>
          </a:p>
          <a:p>
            <a:pPr marL="216000" indent="-216000">
              <a:lnSpc>
                <a:spcPct val="100000"/>
              </a:lnSpc>
              <a:buNone/>
              <a:tabLst>
                <a:tab pos="0" algn="l"/>
              </a:tabLst>
            </a:pPr>
            <a:r>
              <a:rPr lang="de-DE" sz="2000" b="0" strike="noStrike" spc="-1">
                <a:solidFill>
                  <a:srgbClr val="000000"/>
                </a:solidFill>
                <a:latin typeface="Arial"/>
              </a:rPr>
              <a:t>der Einsatz von Wasserstoff vorgesehen. Die verbleibenden Methangaskraftwerke</a:t>
            </a:r>
          </a:p>
          <a:p>
            <a:pPr marL="216000" indent="-216000">
              <a:lnSpc>
                <a:spcPct val="100000"/>
              </a:lnSpc>
              <a:buNone/>
              <a:tabLst>
                <a:tab pos="0" algn="l"/>
              </a:tabLst>
            </a:pPr>
            <a:r>
              <a:rPr lang="de-DE" sz="2000" b="0" strike="noStrike" spc="-1">
                <a:solidFill>
                  <a:srgbClr val="000000"/>
                </a:solidFill>
                <a:latin typeface="Arial"/>
              </a:rPr>
              <a:t>werden ausschließlich mit SynCH4 und Biomethan betrieben.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noRot="1" noChangeAspect="1"/>
          </p:cNvSpPr>
          <p:nvPr>
            <p:ph type="sldImg"/>
          </p:nvPr>
        </p:nvSpPr>
        <p:spPr>
          <a:xfrm>
            <a:off x="216000" y="812520"/>
            <a:ext cx="7126920" cy="4008600"/>
          </a:xfrm>
          <a:prstGeom prst="rect">
            <a:avLst/>
          </a:prstGeom>
          <a:ln w="0">
            <a:noFill/>
          </a:ln>
        </p:spPr>
      </p:sp>
      <p:sp>
        <p:nvSpPr>
          <p:cNvPr id="177"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216000">
              <a:lnSpc>
                <a:spcPct val="100000"/>
              </a:lnSpc>
              <a:buNone/>
              <a:tabLst>
                <a:tab pos="0" algn="l"/>
              </a:tabLst>
            </a:pPr>
            <a:r>
              <a:rPr lang="de-DE" sz="2000" b="0" strike="noStrike" spc="-1">
                <a:solidFill>
                  <a:srgbClr val="000000"/>
                </a:solidFill>
                <a:latin typeface="Arial"/>
              </a:rPr>
              <a:t>Wenige Braunkohlekraftwerke liefern 2023 mehr Strom als viele Wasserstoffkraftwerke 2045.</a:t>
            </a:r>
          </a:p>
          <a:p>
            <a:pPr marL="216000" indent="-216000">
              <a:lnSpc>
                <a:spcPct val="100000"/>
              </a:lnSpc>
              <a:buNone/>
              <a:tabLst>
                <a:tab pos="0" algn="l"/>
              </a:tabLst>
            </a:pPr>
            <a:r>
              <a:rPr lang="de-DE" sz="2000" b="0" strike="noStrike" spc="-1">
                <a:solidFill>
                  <a:srgbClr val="000000"/>
                </a:solidFill>
                <a:latin typeface="Arial"/>
              </a:rPr>
              <a:t>Warum: weil die Kohlekraftwerke heute durchlaufen (24 Std mal 365 Tage pro Jahr), die Wasserstoffkraftwerke werden aber nur sehr selten laufen, d.h. nur bei Dunkelflaute einspringen.</a:t>
            </a:r>
          </a:p>
          <a:p>
            <a:pPr marL="216000" indent="-216000">
              <a:lnSpc>
                <a:spcPct val="100000"/>
              </a:lnSpc>
              <a:buNone/>
              <a:tabLst>
                <a:tab pos="0" algn="l"/>
              </a:tabLst>
            </a:pPr>
            <a:endParaRPr lang="de-DE" sz="2000" b="0" strike="noStrike" spc="-1">
              <a:solidFill>
                <a:srgbClr val="000000"/>
              </a:solidFill>
              <a:latin typeface="Arial"/>
            </a:endParaRPr>
          </a:p>
          <a:p>
            <a:pPr marL="216000" indent="-216000">
              <a:lnSpc>
                <a:spcPct val="100000"/>
              </a:lnSpc>
              <a:buNone/>
              <a:tabLst>
                <a:tab pos="0" algn="l"/>
              </a:tabLst>
            </a:pPr>
            <a:r>
              <a:rPr lang="de-DE" sz="2000" b="0" strike="noStrike" spc="-1">
                <a:solidFill>
                  <a:srgbClr val="000000"/>
                </a:solidFill>
                <a:latin typeface="Arial"/>
              </a:rPr>
              <a:t>D.h. wir müssen bis 2045 nicht nur viele Windräder und Solarparks bauen, sondern auch viele Gas- und Wasserstoffkraftwerke, die dann aber nur sehr selten laufen werden.</a:t>
            </a:r>
          </a:p>
          <a:p>
            <a:pPr marL="216000" indent="-216000">
              <a:lnSpc>
                <a:spcPct val="100000"/>
              </a:lnSpc>
              <a:buNone/>
              <a:tabLst>
                <a:tab pos="0" algn="l"/>
              </a:tabLst>
            </a:pPr>
            <a:endParaRPr lang="de-DE" sz="2000" b="0" strike="noStrike" spc="-1">
              <a:solidFill>
                <a:srgbClr val="000000"/>
              </a:solidFill>
              <a:latin typeface="Arial"/>
            </a:endParaRPr>
          </a:p>
          <a:p>
            <a:pPr marL="216000" indent="-216000">
              <a:lnSpc>
                <a:spcPct val="100000"/>
              </a:lnSpc>
              <a:buNone/>
              <a:tabLst>
                <a:tab pos="0" algn="l"/>
              </a:tabLst>
            </a:pPr>
            <a:r>
              <a:rPr lang="de-DE" sz="2000" b="0" strike="noStrike" spc="-1">
                <a:solidFill>
                  <a:srgbClr val="000000"/>
                </a:solidFill>
                <a:latin typeface="Arial"/>
              </a:rPr>
              <a:t>Ist das nicht wahnsinnig teuer?</a:t>
            </a:r>
          </a:p>
          <a:p>
            <a:pPr marL="216000" indent="-216000">
              <a:lnSpc>
                <a:spcPct val="100000"/>
              </a:lnSpc>
              <a:buNone/>
              <a:tabLst>
                <a:tab pos="0" algn="l"/>
              </a:tabLst>
            </a:pPr>
            <a:endParaRPr lang="de-DE" sz="2000" b="0" strike="noStrike" spc="-1">
              <a:solidFill>
                <a:srgbClr val="000000"/>
              </a:solid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Standard">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7" name="PlaceHolder 2"/>
          <p:cNvSpPr>
            <a:spLocks noGrp="1"/>
          </p:cNvSpPr>
          <p:nvPr>
            <p:ph/>
          </p:nvPr>
        </p:nvSpPr>
        <p:spPr>
          <a:xfrm>
            <a:off x="504000" y="1080000"/>
            <a:ext cx="9071280" cy="353448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860933DE-8751-4138-9C1A-9ACE5101CD51}" type="slidenum">
              <a:t>‹Nr.›</a:t>
            </a:fld>
            <a:endParaRPr/>
          </a:p>
        </p:txBody>
      </p:sp>
      <p:sp>
        <p:nvSpPr>
          <p:cNvPr id="2" name="PlaceHolder 5"/>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ndard 1">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14" name="PlaceHolder 2"/>
          <p:cNvSpPr>
            <a:spLocks noGrp="1"/>
          </p:cNvSpPr>
          <p:nvPr>
            <p:ph type="subTitle"/>
          </p:nvPr>
        </p:nvSpPr>
        <p:spPr>
          <a:xfrm>
            <a:off x="504000" y="1080000"/>
            <a:ext cx="9071280" cy="353448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1F6A522F-1AFA-4072-9475-5814326775E3}" type="slidenum">
              <a:t>‹Nr.›</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0C864"/>
        </a:solidFill>
        <a:effectLst/>
      </p:bgPr>
    </p:bg>
    <p:spTree>
      <p:nvGrpSpPr>
        <p:cNvPr id="1" name=""/>
        <p:cNvGrpSpPr/>
        <p:nvPr/>
      </p:nvGrpSpPr>
      <p:grpSpPr>
        <a:xfrm>
          <a:off x="0" y="0"/>
          <a:ext cx="0" cy="0"/>
          <a:chOff x="0" y="0"/>
          <a:chExt cx="0" cy="0"/>
        </a:xfrm>
      </p:grpSpPr>
      <p:pic>
        <p:nvPicPr>
          <p:cNvPr id="6" name="Grafik 5"/>
          <p:cNvPicPr/>
          <p:nvPr/>
        </p:nvPicPr>
        <p:blipFill>
          <a:blip r:embed="rId3"/>
          <a:stretch/>
        </p:blipFill>
        <p:spPr>
          <a:xfrm>
            <a:off x="8997120" y="0"/>
            <a:ext cx="1071000" cy="1079640"/>
          </a:xfrm>
          <a:prstGeom prst="rect">
            <a:avLst/>
          </a:prstGeom>
          <a:ln w="0">
            <a:noFill/>
          </a:ln>
        </p:spPr>
      </p:pic>
      <p:sp>
        <p:nvSpPr>
          <p:cNvPr id="7"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buNone/>
            </a:pPr>
            <a:r>
              <a:rPr lang="de-DE" sz="1800" b="0" strike="noStrike" spc="-1">
                <a:solidFill>
                  <a:srgbClr val="000000"/>
                </a:solidFill>
                <a:latin typeface="Arial"/>
              </a:rPr>
              <a:t>Format des Titeltextes durch Klicken bearbeiten</a:t>
            </a:r>
          </a:p>
        </p:txBody>
      </p:sp>
      <p:sp>
        <p:nvSpPr>
          <p:cNvPr id="2" name="PlaceHolder 2"/>
          <p:cNvSpPr>
            <a:spLocks noGrp="1"/>
          </p:cNvSpPr>
          <p:nvPr>
            <p:ph type="body"/>
          </p:nvPr>
        </p:nvSpPr>
        <p:spPr>
          <a:xfrm>
            <a:off x="504000" y="1080000"/>
            <a:ext cx="9071280" cy="35344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1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1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18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18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1800" b="0" strike="noStrike" spc="-1">
                <a:solidFill>
                  <a:srgbClr val="000000"/>
                </a:solidFill>
                <a:latin typeface="Arial"/>
              </a:rPr>
              <a:t>Siebte Gliederungsebene</a:t>
            </a:r>
          </a:p>
        </p:txBody>
      </p:sp>
      <p:sp>
        <p:nvSpPr>
          <p:cNvPr id="3" name="PlaceHolder 3"/>
          <p:cNvSpPr>
            <a:spLocks noGrp="1"/>
          </p:cNvSpPr>
          <p:nvPr>
            <p:ph type="ftr" idx="1"/>
          </p:nvPr>
        </p:nvSpPr>
        <p:spPr>
          <a:xfrm>
            <a:off x="3447360" y="5165280"/>
            <a:ext cx="3194640" cy="390240"/>
          </a:xfrm>
          <a:prstGeom prst="rect">
            <a:avLst/>
          </a:prstGeom>
          <a:noFill/>
          <a:ln w="0">
            <a:noFill/>
          </a:ln>
        </p:spPr>
        <p:txBody>
          <a:bodyPr lIns="0" tIns="0" rIns="0" bIns="0" anchor="t">
            <a:noAutofit/>
          </a:bodyPr>
          <a:lstStyle>
            <a:lvl1pPr indent="0" algn="ctr">
              <a:lnSpc>
                <a:spcPct val="100000"/>
              </a:lnSpc>
              <a:buNone/>
              <a:tabLst>
                <a:tab pos="0" algn="l"/>
              </a:tabLst>
              <a:defRPr lang="de-DE" sz="1400" b="0" strike="noStrike" spc="-1">
                <a:solidFill>
                  <a:srgbClr val="000000"/>
                </a:solidFill>
                <a:latin typeface="Times New Roman"/>
              </a:defRPr>
            </a:lvl1pPr>
          </a:lstStyle>
          <a:p>
            <a:pPr indent="0" algn="ctr">
              <a:lnSpc>
                <a:spcPct val="100000"/>
              </a:lnSpc>
              <a:buNone/>
              <a:tabLst>
                <a:tab pos="0" algn="l"/>
              </a:tabLst>
            </a:pPr>
            <a:r>
              <a:rPr lang="de-DE" sz="1400" b="0" strike="noStrike" spc="-1">
                <a:solidFill>
                  <a:srgbClr val="000000"/>
                </a:solidFill>
                <a:latin typeface="Times New Roman"/>
              </a:rPr>
              <a:t>&lt;Fußzeile&gt;</a:t>
            </a:r>
          </a:p>
        </p:txBody>
      </p:sp>
      <p:sp>
        <p:nvSpPr>
          <p:cNvPr id="4" name="PlaceHolder 4"/>
          <p:cNvSpPr>
            <a:spLocks noGrp="1"/>
          </p:cNvSpPr>
          <p:nvPr>
            <p:ph type="sldNum" idx="2"/>
          </p:nvPr>
        </p:nvSpPr>
        <p:spPr>
          <a:xfrm>
            <a:off x="7227360" y="5165280"/>
            <a:ext cx="2347920" cy="390240"/>
          </a:xfrm>
          <a:prstGeom prst="rect">
            <a:avLst/>
          </a:prstGeom>
          <a:noFill/>
          <a:ln w="0">
            <a:noFill/>
          </a:ln>
        </p:spPr>
        <p:txBody>
          <a:bodyPr lIns="0" tIns="0" rIns="0" bIns="0" anchor="t">
            <a:noAutofit/>
          </a:bodyPr>
          <a:lstStyle>
            <a:lvl1pPr indent="0" algn="r">
              <a:lnSpc>
                <a:spcPct val="100000"/>
              </a:lnSpc>
              <a:buNone/>
              <a:tabLst>
                <a:tab pos="0" algn="l"/>
              </a:tabLst>
              <a:defRPr lang="de-DE" sz="1400" b="0" strike="noStrike" spc="-1">
                <a:solidFill>
                  <a:srgbClr val="000000"/>
                </a:solidFill>
                <a:latin typeface="Times New Roman"/>
              </a:defRPr>
            </a:lvl1pPr>
          </a:lstStyle>
          <a:p>
            <a:pPr indent="0" algn="r">
              <a:lnSpc>
                <a:spcPct val="100000"/>
              </a:lnSpc>
              <a:buNone/>
              <a:tabLst>
                <a:tab pos="0" algn="l"/>
              </a:tabLst>
            </a:pPr>
            <a:fld id="{019F5B72-A07C-432C-9439-EB916C307853}" type="slidenum">
              <a:rPr lang="de-DE" sz="1400" b="0" strike="noStrike" spc="-1">
                <a:solidFill>
                  <a:srgbClr val="000000"/>
                </a:solidFill>
                <a:latin typeface="Times New Roman"/>
              </a:rPr>
              <a:t>‹Nr.›</a:t>
            </a:fld>
            <a:endParaRPr lang="de-DE" sz="1400" b="0" strike="noStrike" spc="-1">
              <a:solidFill>
                <a:srgbClr val="000000"/>
              </a:solidFill>
              <a:latin typeface="Times New Roman"/>
            </a:endParaRPr>
          </a:p>
        </p:txBody>
      </p:sp>
      <p:sp>
        <p:nvSpPr>
          <p:cNvPr id="5" name="PlaceHolder 5"/>
          <p:cNvSpPr>
            <a:spLocks noGrp="1"/>
          </p:cNvSpPr>
          <p:nvPr>
            <p:ph type="dt" idx="3"/>
          </p:nvPr>
        </p:nvSpPr>
        <p:spPr>
          <a:xfrm>
            <a:off x="504000" y="5165280"/>
            <a:ext cx="2347920" cy="390240"/>
          </a:xfrm>
          <a:prstGeom prst="rect">
            <a:avLst/>
          </a:prstGeom>
          <a:noFill/>
          <a:ln w="0">
            <a:noFill/>
          </a:ln>
        </p:spPr>
        <p:txBody>
          <a:bodyPr lIns="0" tIns="0" rIns="0" bIns="0" anchor="t">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&lt;Datum/Uhrzeit&gt;</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A0C864"/>
        </a:solidFill>
        <a:effectLst/>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buNone/>
            </a:pPr>
            <a:r>
              <a:rPr lang="de-DE" sz="1800" b="0" strike="noStrike" spc="-1">
                <a:solidFill>
                  <a:srgbClr val="000000"/>
                </a:solidFill>
                <a:latin typeface="Arial"/>
              </a:rPr>
              <a:t>Format des Titeltextes durch Klicken bearbeiten</a:t>
            </a:r>
          </a:p>
        </p:txBody>
      </p:sp>
      <p:sp>
        <p:nvSpPr>
          <p:cNvPr id="9" name="PlaceHolder 2"/>
          <p:cNvSpPr>
            <a:spLocks noGrp="1"/>
          </p:cNvSpPr>
          <p:nvPr>
            <p:ph type="ftr" idx="4"/>
          </p:nvPr>
        </p:nvSpPr>
        <p:spPr>
          <a:xfrm>
            <a:off x="3447360" y="5165280"/>
            <a:ext cx="3194640" cy="390240"/>
          </a:xfrm>
          <a:prstGeom prst="rect">
            <a:avLst/>
          </a:prstGeom>
          <a:noFill/>
          <a:ln w="0">
            <a:noFill/>
          </a:ln>
        </p:spPr>
        <p:txBody>
          <a:bodyPr lIns="0" tIns="0" rIns="0" bIns="0" anchor="t">
            <a:noAutofit/>
          </a:bodyPr>
          <a:lstStyle>
            <a:lvl1pPr indent="0" algn="ctr">
              <a:lnSpc>
                <a:spcPct val="100000"/>
              </a:lnSpc>
              <a:buNone/>
              <a:tabLst>
                <a:tab pos="0" algn="l"/>
              </a:tabLst>
              <a:defRPr lang="de-DE" sz="1400" b="0" strike="noStrike" spc="-1">
                <a:solidFill>
                  <a:srgbClr val="000000"/>
                </a:solidFill>
                <a:latin typeface="Times New Roman"/>
              </a:defRPr>
            </a:lvl1pPr>
          </a:lstStyle>
          <a:p>
            <a:pPr indent="0" algn="ctr">
              <a:lnSpc>
                <a:spcPct val="100000"/>
              </a:lnSpc>
              <a:buNone/>
              <a:tabLst>
                <a:tab pos="0" algn="l"/>
              </a:tabLst>
            </a:pPr>
            <a:r>
              <a:rPr lang="de-DE" sz="1400" b="0" strike="noStrike" spc="-1">
                <a:solidFill>
                  <a:srgbClr val="000000"/>
                </a:solidFill>
                <a:latin typeface="Times New Roman"/>
              </a:rPr>
              <a:t>&lt;Fußzeile&gt;</a:t>
            </a:r>
          </a:p>
        </p:txBody>
      </p:sp>
      <p:sp>
        <p:nvSpPr>
          <p:cNvPr id="10" name="PlaceHolder 3"/>
          <p:cNvSpPr>
            <a:spLocks noGrp="1"/>
          </p:cNvSpPr>
          <p:nvPr>
            <p:ph type="sldNum" idx="5"/>
          </p:nvPr>
        </p:nvSpPr>
        <p:spPr>
          <a:xfrm>
            <a:off x="7227360" y="5165280"/>
            <a:ext cx="2347920" cy="390240"/>
          </a:xfrm>
          <a:prstGeom prst="rect">
            <a:avLst/>
          </a:prstGeom>
          <a:noFill/>
          <a:ln w="0">
            <a:noFill/>
          </a:ln>
        </p:spPr>
        <p:txBody>
          <a:bodyPr lIns="0" tIns="0" rIns="0" bIns="0" anchor="t">
            <a:noAutofit/>
          </a:bodyPr>
          <a:lstStyle>
            <a:lvl1pPr indent="0" algn="r">
              <a:lnSpc>
                <a:spcPct val="100000"/>
              </a:lnSpc>
              <a:buNone/>
              <a:tabLst>
                <a:tab pos="0" algn="l"/>
              </a:tabLst>
              <a:defRPr lang="de-DE" sz="1400" b="0" strike="noStrike" spc="-1">
                <a:solidFill>
                  <a:srgbClr val="000000"/>
                </a:solidFill>
                <a:latin typeface="Times New Roman"/>
              </a:defRPr>
            </a:lvl1pPr>
          </a:lstStyle>
          <a:p>
            <a:pPr indent="0" algn="r">
              <a:lnSpc>
                <a:spcPct val="100000"/>
              </a:lnSpc>
              <a:buNone/>
              <a:tabLst>
                <a:tab pos="0" algn="l"/>
              </a:tabLst>
            </a:pPr>
            <a:fld id="{E22D1842-812B-4398-8BF7-6CB684177DDC}" type="slidenum">
              <a:rPr lang="de-DE" sz="1400" b="0" strike="noStrike" spc="-1">
                <a:solidFill>
                  <a:srgbClr val="000000"/>
                </a:solidFill>
                <a:latin typeface="Times New Roman"/>
              </a:rPr>
              <a:t>‹Nr.›</a:t>
            </a:fld>
            <a:endParaRPr lang="de-DE" sz="1400" b="0" strike="noStrike" spc="-1">
              <a:solidFill>
                <a:srgbClr val="000000"/>
              </a:solidFill>
              <a:latin typeface="Times New Roman"/>
            </a:endParaRPr>
          </a:p>
        </p:txBody>
      </p:sp>
      <p:sp>
        <p:nvSpPr>
          <p:cNvPr id="11" name="PlaceHolder 4"/>
          <p:cNvSpPr>
            <a:spLocks noGrp="1"/>
          </p:cNvSpPr>
          <p:nvPr>
            <p:ph type="dt" idx="6"/>
          </p:nvPr>
        </p:nvSpPr>
        <p:spPr>
          <a:xfrm>
            <a:off x="504000" y="5165280"/>
            <a:ext cx="2347920" cy="390240"/>
          </a:xfrm>
          <a:prstGeom prst="rect">
            <a:avLst/>
          </a:prstGeom>
          <a:noFill/>
          <a:ln w="0">
            <a:noFill/>
          </a:ln>
        </p:spPr>
        <p:txBody>
          <a:bodyPr lIns="0" tIns="0" rIns="0" bIns="0" anchor="t">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&lt;Datum/Uhrzeit&gt;</a:t>
            </a:r>
          </a:p>
        </p:txBody>
      </p:sp>
      <p:sp>
        <p:nvSpPr>
          <p:cNvPr id="12" name="PlaceHolder 5"/>
          <p:cNvSpPr>
            <a:spLocks noGrp="1"/>
          </p:cNvSpPr>
          <p:nvPr>
            <p:ph type="body"/>
          </p:nvPr>
        </p:nvSpPr>
        <p:spPr>
          <a:xfrm>
            <a:off x="504000" y="1326600"/>
            <a:ext cx="9072000" cy="3288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32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0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cus.de/earth/analyse/china-usa-co-die-liste-der-groessten-klima-verschmutzer-uebersieht-einen-wichtigen-trend_id_260478050.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ise.fraunhofer.de/de/presse-und-medien/presseinformationen/2025/oeffentliche-stromerzeugung-2024-deutscher-strommix-so-sauber-wie-nie.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bundesnetzagentur.de/SharedDocs/Pressemitteilungen/DE/2025/20250103_smard.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mwk.de/Redaktion/DE/Infografiken/Industrie/treibhausgasemissionen-deutschland-nach-sektoren.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umweltbundesamt.de/themen/verkehr/klimaschutz-im-verkehr#ziele"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de.wikipedia.org/wiki/Liste_der_gr&#246;&#223;ten_Kohlenstoffdioxidemittenten"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destatis.de/DE/Themen/Laender-Regionen/Internationales/Thema/umwelt-energie/umwelt/G20_CO2.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laceHolder 1"/>
          <p:cNvSpPr>
            <a:spLocks noGrp="1"/>
          </p:cNvSpPr>
          <p:nvPr>
            <p:ph type="subTitle"/>
          </p:nvPr>
        </p:nvSpPr>
        <p:spPr>
          <a:xfrm>
            <a:off x="468360" y="388080"/>
            <a:ext cx="9071280" cy="3003480"/>
          </a:xfrm>
          <a:prstGeom prst="rect">
            <a:avLst/>
          </a:prstGeom>
          <a:noFill/>
          <a:ln w="0">
            <a:noFill/>
          </a:ln>
        </p:spPr>
        <p:txBody>
          <a:bodyPr lIns="0" tIns="0" rIns="0" bIns="0" anchor="ctr">
            <a:noAutofit/>
          </a:bodyPr>
          <a:lstStyle/>
          <a:p>
            <a:pPr algn="ctr">
              <a:lnSpc>
                <a:spcPct val="100000"/>
              </a:lnSpc>
              <a:spcBef>
                <a:spcPts val="1984"/>
              </a:spcBef>
              <a:spcAft>
                <a:spcPts val="1984"/>
              </a:spcAft>
            </a:pPr>
            <a:r>
              <a:rPr lang="de-DE" sz="5400" b="1" strike="noStrike" spc="-1" dirty="0">
                <a:solidFill>
                  <a:srgbClr val="FFFFFF"/>
                </a:solidFill>
                <a:latin typeface="BereitBold Oblique"/>
              </a:rPr>
              <a:t>Deutschland </a:t>
            </a:r>
            <a:r>
              <a:rPr lang="de-DE" sz="5400" b="1" strike="noStrike" spc="-1" dirty="0" err="1">
                <a:solidFill>
                  <a:srgbClr val="FFFFFF"/>
                </a:solidFill>
                <a:latin typeface="BereitBold Oblique"/>
              </a:rPr>
              <a:t>klimaneutral</a:t>
            </a:r>
            <a:r>
              <a:rPr lang="de-DE" sz="5400" b="1" strike="noStrike" spc="-1" dirty="0">
                <a:solidFill>
                  <a:srgbClr val="FFFFFF"/>
                </a:solidFill>
                <a:latin typeface="BereitBold Oblique"/>
              </a:rPr>
              <a:t> - </a:t>
            </a:r>
            <a:endParaRPr lang="de-DE" sz="5400" b="0" strike="noStrike" spc="-1" dirty="0">
              <a:solidFill>
                <a:srgbClr val="000000"/>
              </a:solidFill>
              <a:latin typeface="Arial"/>
            </a:endParaRPr>
          </a:p>
          <a:p>
            <a:pPr algn="ctr">
              <a:lnSpc>
                <a:spcPct val="100000"/>
              </a:lnSpc>
              <a:spcBef>
                <a:spcPts val="1984"/>
              </a:spcBef>
              <a:spcAft>
                <a:spcPts val="1984"/>
              </a:spcAft>
            </a:pPr>
            <a:r>
              <a:rPr lang="de-DE" sz="5400" b="1" strike="noStrike" spc="-1" dirty="0">
                <a:solidFill>
                  <a:srgbClr val="FFFFFF"/>
                </a:solidFill>
                <a:latin typeface="BereitBold Oblique"/>
              </a:rPr>
              <a:t>(wie) geht das überhaupt ?</a:t>
            </a:r>
            <a:br>
              <a:rPr sz="5400" dirty="0"/>
            </a:br>
            <a:r>
              <a:rPr lang="de-DE" sz="1800" b="1" strike="noStrike" spc="-1" dirty="0">
                <a:solidFill>
                  <a:srgbClr val="FFFFFF"/>
                </a:solidFill>
                <a:latin typeface="BereitBold Oblique"/>
              </a:rPr>
              <a:t>Michael Kusterer</a:t>
            </a:r>
            <a:endParaRPr lang="de-DE" sz="1400" b="0" strike="noStrike" spc="-1" dirty="0">
              <a:solidFill>
                <a:srgbClr val="000000"/>
              </a:solidFill>
              <a:latin typeface="Arial"/>
            </a:endParaRPr>
          </a:p>
        </p:txBody>
      </p:sp>
      <p:pic>
        <p:nvPicPr>
          <p:cNvPr id="22" name="Grafik 21"/>
          <p:cNvPicPr/>
          <p:nvPr/>
        </p:nvPicPr>
        <p:blipFill>
          <a:blip r:embed="rId2"/>
          <a:stretch/>
        </p:blipFill>
        <p:spPr>
          <a:xfrm>
            <a:off x="360" y="3495600"/>
            <a:ext cx="10079280" cy="217404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74160"/>
            <a:ext cx="9071280" cy="82548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2. Wo stehen wir weltweit?</a:t>
            </a:r>
            <a:endParaRPr lang="de-DE" sz="5000" b="0" strike="noStrike" spc="-1">
              <a:solidFill>
                <a:srgbClr val="000000"/>
              </a:solidFill>
              <a:latin typeface="Arial"/>
            </a:endParaRPr>
          </a:p>
        </p:txBody>
      </p:sp>
      <p:sp>
        <p:nvSpPr>
          <p:cNvPr id="43" name="PlaceHolder 2"/>
          <p:cNvSpPr>
            <a:spLocks noGrp="1"/>
          </p:cNvSpPr>
          <p:nvPr>
            <p:ph/>
          </p:nvPr>
        </p:nvSpPr>
        <p:spPr>
          <a:xfrm>
            <a:off x="504000" y="1326600"/>
            <a:ext cx="9071280" cy="4073040"/>
          </a:xfrm>
          <a:prstGeom prst="rect">
            <a:avLst/>
          </a:prstGeom>
          <a:noFill/>
          <a:ln w="0">
            <a:noFill/>
          </a:ln>
        </p:spPr>
        <p:txBody>
          <a:bodyPr lIns="0" tIns="0" rIns="0" bIns="0" anchor="t">
            <a:normAutofit fontScale="97499" lnSpcReduction="10000"/>
          </a:bodyPr>
          <a:lstStyle/>
          <a:p>
            <a:pPr marL="432000" indent="0">
              <a:lnSpc>
                <a:spcPct val="100000"/>
              </a:lnSpc>
              <a:spcBef>
                <a:spcPts val="1417"/>
              </a:spcBef>
              <a:buNone/>
              <a:tabLst>
                <a:tab pos="0" algn="l"/>
              </a:tabLst>
            </a:pPr>
            <a:r>
              <a:rPr lang="de-DE" sz="3200" b="1" i="1" strike="noStrike" spc="-1">
                <a:solidFill>
                  <a:srgbClr val="145F32"/>
                </a:solidFill>
                <a:latin typeface="PT Sans"/>
              </a:rPr>
              <a:t>Weltweite CO</a:t>
            </a:r>
            <a:r>
              <a:rPr lang="de-DE" sz="3858" b="1" i="1" strike="noStrike" spc="-1" baseline="-6000">
                <a:solidFill>
                  <a:srgbClr val="145F32"/>
                </a:solidFill>
                <a:latin typeface="PT Sans"/>
              </a:rPr>
              <a:t>2</a:t>
            </a:r>
            <a:r>
              <a:rPr lang="de-DE" sz="3200" b="1" i="1" strike="noStrike" spc="-1">
                <a:solidFill>
                  <a:srgbClr val="145F32"/>
                </a:solidFill>
                <a:latin typeface="PT Sans"/>
              </a:rPr>
              <a:t> Emissionen 2021: </a:t>
            </a:r>
            <a:r>
              <a:rPr lang="de-DE" sz="2000" b="1" i="1" strike="noStrike" spc="-1">
                <a:solidFill>
                  <a:srgbClr val="145F32"/>
                </a:solidFill>
                <a:latin typeface="PT Sans"/>
              </a:rPr>
              <a:t>[Focus]</a:t>
            </a:r>
            <a:endParaRPr lang="de-DE" sz="20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China: 30%</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USA: 14%</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Rest also 56%</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Und wichtig sind auch die historisch aufsummierten Emissionen</a:t>
            </a:r>
            <a:endParaRPr lang="de-DE" sz="32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[Focus]: </a:t>
            </a:r>
            <a:r>
              <a:rPr lang="de-DE" sz="1000" b="1" i="1" u="sng" strike="noStrike" spc="-1">
                <a:solidFill>
                  <a:srgbClr val="0000EE"/>
                </a:solidFill>
                <a:uFillTx/>
                <a:latin typeface="PT Sans"/>
                <a:hlinkClick r:id="rId3"/>
              </a:rPr>
              <a:t>https://www.focus.de/earth/analyse/china-usa-co-die-liste-der-groessten-klima-verschmutzer-uebersieht-einen-wichtigen-trend_id_260478050.html</a:t>
            </a:r>
            <a:r>
              <a:rPr lang="de-DE" sz="1000" b="1" i="1" strike="noStrike" spc="-1">
                <a:solidFill>
                  <a:srgbClr val="145F32"/>
                </a:solidFill>
                <a:latin typeface="PT Sans"/>
              </a:rPr>
              <a:t> </a:t>
            </a:r>
            <a:endParaRPr lang="de-DE" sz="10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74160"/>
            <a:ext cx="9071280" cy="825480"/>
          </a:xfrm>
          <a:prstGeom prst="rect">
            <a:avLst/>
          </a:prstGeom>
          <a:noFill/>
          <a:ln w="0">
            <a:noFill/>
          </a:ln>
        </p:spPr>
        <p:txBody>
          <a:bodyPr lIns="0" tIns="0" rIns="0" bIns="0" anchor="ctr">
            <a:noAutofit/>
          </a:bodyPr>
          <a:lstStyle/>
          <a:p>
            <a:pPr indent="0" algn="ctr">
              <a:lnSpc>
                <a:spcPct val="100000"/>
              </a:lnSpc>
              <a:buNone/>
              <a:tabLst>
                <a:tab pos="0" algn="l"/>
              </a:tabLst>
            </a:pPr>
            <a:r>
              <a:rPr lang="de-DE" b="1" strike="noStrike" spc="-1" dirty="0">
                <a:solidFill>
                  <a:srgbClr val="FFFFFF"/>
                </a:solidFill>
                <a:latin typeface="BereitBold Oblique"/>
              </a:rPr>
              <a:t>2. Wo stehen wir in Deutschland?</a:t>
            </a:r>
            <a:endParaRPr lang="de-DE" b="0" strike="noStrike" spc="-1" dirty="0">
              <a:solidFill>
                <a:srgbClr val="000000"/>
              </a:solidFill>
              <a:latin typeface="Arial"/>
            </a:endParaRPr>
          </a:p>
        </p:txBody>
      </p:sp>
      <p:sp>
        <p:nvSpPr>
          <p:cNvPr id="45" name="PlaceHolder 2"/>
          <p:cNvSpPr>
            <a:spLocks noGrp="1"/>
          </p:cNvSpPr>
          <p:nvPr>
            <p:ph/>
          </p:nvPr>
        </p:nvSpPr>
        <p:spPr>
          <a:xfrm>
            <a:off x="468360" y="900000"/>
            <a:ext cx="9071280" cy="4769640"/>
          </a:xfrm>
          <a:prstGeom prst="rect">
            <a:avLst/>
          </a:prstGeom>
          <a:noFill/>
          <a:ln w="0">
            <a:noFill/>
          </a:ln>
        </p:spPr>
        <p:txBody>
          <a:bodyPr lIns="0" tIns="0" rIns="0" bIns="0" anchor="t">
            <a:normAutofit fontScale="93055" lnSpcReduction="10000"/>
          </a:bodyPr>
          <a:lstStyle/>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Erneuerbare Energien in Deutschland 2002-2024</a:t>
            </a:r>
            <a:br>
              <a:rPr sz="3200"/>
            </a:br>
            <a:r>
              <a:rPr lang="de-DE" sz="3200" b="1" i="1" strike="noStrike" spc="-1">
                <a:solidFill>
                  <a:srgbClr val="145F32"/>
                </a:solidFill>
                <a:latin typeface="PT Sans"/>
                <a:ea typeface="Microsoft YaHei"/>
              </a:rPr>
              <a:t>Anteil an Netto-Stromerzeugung 2024: 59%</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 </a:t>
            </a:r>
            <a:endParaRPr lang="de-DE" sz="3200" b="0" strike="noStrike" spc="-1">
              <a:solidFill>
                <a:srgbClr val="000000"/>
              </a:solidFill>
              <a:latin typeface="Arial"/>
            </a:endParaRPr>
          </a:p>
          <a:p>
            <a:pPr marL="432000" indent="0">
              <a:lnSpc>
                <a:spcPct val="100000"/>
              </a:lnSpc>
              <a:spcBef>
                <a:spcPts val="1191"/>
              </a:spcBef>
              <a:spcAft>
                <a:spcPts val="992"/>
              </a:spcAft>
              <a:buNone/>
              <a:tabLst>
                <a:tab pos="0" algn="l"/>
              </a:tabLst>
            </a:pP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ea typeface="Microsoft YaHei"/>
              </a:rPr>
              <a:t>© Fraunhofer ISE/energy-charts.info ,   </a:t>
            </a:r>
            <a:r>
              <a:rPr lang="de-DE" sz="1000" b="1" i="1" u="sng" strike="noStrike" spc="-1">
                <a:solidFill>
                  <a:srgbClr val="0000EE"/>
                </a:solidFill>
                <a:uFillTx/>
                <a:latin typeface="PT Sans"/>
                <a:ea typeface="Microsoft YaHei"/>
                <a:hlinkClick r:id="rId3"/>
              </a:rPr>
              <a:t>https://www.ise.fraunhofer.de/de/presse-und-medien/presseinformationen/2025/oeffentliche-stromerzeugung-2024-deutscher-strommix-so-sauber-wie-nie.html</a:t>
            </a:r>
            <a:r>
              <a:rPr lang="de-DE" sz="1000" b="1" i="1" strike="noStrike" spc="-1">
                <a:solidFill>
                  <a:srgbClr val="145F32"/>
                </a:solidFill>
                <a:latin typeface="PT Sans"/>
                <a:ea typeface="Microsoft YaHei"/>
              </a:rPr>
              <a:t> , </a:t>
            </a:r>
            <a:r>
              <a:rPr lang="de-DE" sz="1000" b="1" i="1" u="sng" strike="noStrike" spc="-1">
                <a:solidFill>
                  <a:srgbClr val="0000EE"/>
                </a:solidFill>
                <a:uFillTx/>
                <a:latin typeface="PT Sans"/>
                <a:ea typeface="Microsoft YaHei"/>
                <a:hlinkClick r:id="rId4"/>
              </a:rPr>
              <a:t>https://www.bundesnetzagentur.de/SharedDocs/Pressemitteilungen/DE/2025/20250103_smard.html</a:t>
            </a:r>
            <a:r>
              <a:rPr lang="de-DE" sz="1000" b="1" i="1" strike="noStrike" spc="-1">
                <a:solidFill>
                  <a:srgbClr val="145F32"/>
                </a:solidFill>
                <a:latin typeface="PT Sans"/>
                <a:ea typeface="Microsoft YaHei"/>
              </a:rPr>
              <a:t> </a:t>
            </a:r>
            <a:endParaRPr lang="de-DE" sz="1000" b="0" strike="noStrike" spc="-1">
              <a:solidFill>
                <a:srgbClr val="000000"/>
              </a:solidFill>
              <a:latin typeface="Arial"/>
            </a:endParaRPr>
          </a:p>
        </p:txBody>
      </p:sp>
      <p:pic>
        <p:nvPicPr>
          <p:cNvPr id="46" name="Grafik 45"/>
          <p:cNvPicPr/>
          <p:nvPr/>
        </p:nvPicPr>
        <p:blipFill>
          <a:blip r:embed="rId5"/>
          <a:stretch/>
        </p:blipFill>
        <p:spPr>
          <a:xfrm>
            <a:off x="1080000" y="1800000"/>
            <a:ext cx="7739280" cy="340992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74160"/>
            <a:ext cx="9071280" cy="825480"/>
          </a:xfrm>
          <a:prstGeom prst="rect">
            <a:avLst/>
          </a:prstGeom>
          <a:noFill/>
          <a:ln w="0">
            <a:noFill/>
          </a:ln>
        </p:spPr>
        <p:txBody>
          <a:bodyPr lIns="0" tIns="0" rIns="0" bIns="0" anchor="ctr">
            <a:noAutofit/>
          </a:bodyPr>
          <a:lstStyle/>
          <a:p>
            <a:pPr indent="0" algn="ctr">
              <a:lnSpc>
                <a:spcPct val="100000"/>
              </a:lnSpc>
              <a:buNone/>
              <a:tabLst>
                <a:tab pos="0" algn="l"/>
              </a:tabLst>
            </a:pPr>
            <a:r>
              <a:rPr lang="de-DE" b="1" strike="noStrike" spc="-1" dirty="0">
                <a:solidFill>
                  <a:srgbClr val="FFFFFF"/>
                </a:solidFill>
                <a:latin typeface="BereitBold Oblique"/>
                <a:ea typeface="Microsoft YaHei"/>
              </a:rPr>
              <a:t>2. Wo stehen wir in Deutschland?</a:t>
            </a:r>
            <a:endParaRPr lang="de-DE" b="0" strike="noStrike" spc="-1" dirty="0">
              <a:solidFill>
                <a:srgbClr val="000000"/>
              </a:solidFill>
              <a:latin typeface="Arial"/>
            </a:endParaRPr>
          </a:p>
        </p:txBody>
      </p:sp>
      <p:sp>
        <p:nvSpPr>
          <p:cNvPr id="48" name="PlaceHolder 2"/>
          <p:cNvSpPr>
            <a:spLocks noGrp="1"/>
          </p:cNvSpPr>
          <p:nvPr>
            <p:ph/>
          </p:nvPr>
        </p:nvSpPr>
        <p:spPr>
          <a:xfrm>
            <a:off x="144000" y="900000"/>
            <a:ext cx="9575640" cy="4679640"/>
          </a:xfrm>
          <a:prstGeom prst="rect">
            <a:avLst/>
          </a:prstGeom>
          <a:noFill/>
          <a:ln w="0">
            <a:noFill/>
          </a:ln>
        </p:spPr>
        <p:txBody>
          <a:bodyPr lIns="0" tIns="0" rIns="0" bIns="0" anchor="t">
            <a:normAutofit fontScale="93333"/>
          </a:bodyPr>
          <a:lstStyle/>
          <a:p>
            <a:pPr marL="432000" indent="0">
              <a:lnSpc>
                <a:spcPct val="100000"/>
              </a:lnSpc>
              <a:spcBef>
                <a:spcPts val="1417"/>
              </a:spcBef>
              <a:buNone/>
              <a:tabLst>
                <a:tab pos="0" algn="l"/>
              </a:tabLst>
            </a:pPr>
            <a:r>
              <a:rPr lang="de-DE" sz="3200" b="1" i="1" strike="noStrike" spc="-1">
                <a:solidFill>
                  <a:srgbClr val="145F32"/>
                </a:solidFill>
                <a:latin typeface="PT Sans"/>
              </a:rPr>
              <a:t>Treibhausgasemissionen in Deutschland nach Sektoren</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400" b="1" i="1" strike="noStrike" spc="-1">
                <a:solidFill>
                  <a:srgbClr val="145F32"/>
                </a:solidFill>
                <a:latin typeface="PT Sans"/>
                <a:ea typeface="Microsoft YaHei"/>
              </a:rPr>
              <a:t>In Mio.t CO2-Äquivalente, </a:t>
            </a:r>
            <a:r>
              <a:rPr lang="de-DE" sz="1000" b="1" i="1" strike="noStrike" spc="-1">
                <a:solidFill>
                  <a:srgbClr val="145F32"/>
                </a:solidFill>
                <a:latin typeface="PT Sans"/>
                <a:ea typeface="Microsoft YaHei"/>
              </a:rPr>
              <a:t>© BMWi ,  </a:t>
            </a:r>
            <a:r>
              <a:rPr lang="de-DE" sz="1000" b="1" i="1" u="sng" strike="noStrike" spc="-1">
                <a:solidFill>
                  <a:srgbClr val="0000EE"/>
                </a:solidFill>
                <a:uFillTx/>
                <a:latin typeface="PT Sans"/>
                <a:ea typeface="Microsoft YaHei"/>
                <a:hlinkClick r:id="rId3"/>
              </a:rPr>
              <a:t>https://www.bmwk.de/Redaktion/DE/Infografiken/Industrie/treibhausgasemissionen-deutschland-nach-sektoren.html</a:t>
            </a:r>
            <a:r>
              <a:rPr lang="de-DE" sz="1000" b="1" i="1" strike="noStrike" spc="-1">
                <a:solidFill>
                  <a:srgbClr val="145F32"/>
                </a:solidFill>
                <a:latin typeface="PT Sans"/>
                <a:ea typeface="Microsoft YaHei"/>
              </a:rPr>
              <a:t> . * Für 2030 laut Klimaschutzgesetz</a:t>
            </a:r>
            <a:br>
              <a:rPr sz="1400"/>
            </a:br>
            <a:r>
              <a:rPr lang="de-DE" sz="1400" b="1" i="1" strike="noStrike" spc="-1">
                <a:solidFill>
                  <a:srgbClr val="145F32"/>
                </a:solidFill>
                <a:latin typeface="PT Sans"/>
                <a:ea typeface="Microsoft YaHei"/>
              </a:rPr>
              <a:t>Reduktion der THG-Emissionen von 2020 – 2023: ca. 8%  , </a:t>
            </a:r>
            <a:r>
              <a:rPr lang="de-DE" sz="1000" b="1" i="1" strike="noStrike" spc="-1">
                <a:solidFill>
                  <a:srgbClr val="145F32"/>
                </a:solidFill>
                <a:latin typeface="PT Sans"/>
                <a:ea typeface="Microsoft YaHei"/>
              </a:rPr>
              <a:t>https://www.umweltbundesamt.de/daten/klima/treibhausgas-emissionen-in-deutschland#treibhausgas-emissionen-nach-kategorien</a:t>
            </a:r>
            <a:br>
              <a:rPr sz="1000"/>
            </a:br>
            <a:r>
              <a:rPr lang="de-DE" sz="1000" b="1" i="1" strike="noStrike" spc="-1">
                <a:solidFill>
                  <a:srgbClr val="145F32"/>
                </a:solidFill>
                <a:latin typeface="PT Sans"/>
                <a:ea typeface="Microsoft YaHei"/>
              </a:rPr>
              <a:t> </a:t>
            </a:r>
            <a:endParaRPr lang="de-DE" sz="1000" b="0" strike="noStrike" spc="-1">
              <a:solidFill>
                <a:srgbClr val="000000"/>
              </a:solidFill>
              <a:latin typeface="Arial"/>
            </a:endParaRPr>
          </a:p>
        </p:txBody>
      </p:sp>
      <p:graphicFrame>
        <p:nvGraphicFramePr>
          <p:cNvPr id="49" name="Diagramm 48"/>
          <p:cNvGraphicFramePr/>
          <p:nvPr/>
        </p:nvGraphicFramePr>
        <p:xfrm>
          <a:off x="1836000" y="1371960"/>
          <a:ext cx="7383600" cy="3235680"/>
        </p:xfrm>
        <a:graphic>
          <a:graphicData uri="http://schemas.openxmlformats.org/drawingml/2006/chart">
            <c:chart xmlns:c="http://schemas.openxmlformats.org/drawingml/2006/chart" xmlns:r="http://schemas.openxmlformats.org/officeDocument/2006/relationships" r:id="rId4"/>
          </a:graphicData>
        </a:graphic>
      </p:graphicFrame>
      <p:sp>
        <p:nvSpPr>
          <p:cNvPr id="50" name="Rechteck 49"/>
          <p:cNvSpPr/>
          <p:nvPr/>
        </p:nvSpPr>
        <p:spPr>
          <a:xfrm>
            <a:off x="1116000" y="1371960"/>
            <a:ext cx="755640" cy="323964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rgbClr val="000000"/>
              </a:solidFill>
              <a:latin typeface="Arial"/>
              <a:ea typeface="DejaVu Sans"/>
            </a:endParaRPr>
          </a:p>
        </p:txBody>
      </p:sp>
      <p:sp>
        <p:nvSpPr>
          <p:cNvPr id="51" name="Rechteck 50"/>
          <p:cNvSpPr/>
          <p:nvPr/>
        </p:nvSpPr>
        <p:spPr>
          <a:xfrm>
            <a:off x="1152000" y="1800360"/>
            <a:ext cx="899640" cy="263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spcBef>
                <a:spcPts val="567"/>
              </a:spcBef>
            </a:pPr>
            <a:r>
              <a:rPr lang="de-DE" sz="2000" b="1" strike="noStrike" spc="-1">
                <a:solidFill>
                  <a:srgbClr val="666666"/>
                </a:solidFill>
                <a:latin typeface="Arial"/>
              </a:rPr>
              <a:t>2000</a:t>
            </a:r>
            <a:endParaRPr lang="de-DE" sz="2000" b="0" strike="noStrike" spc="-1">
              <a:solidFill>
                <a:srgbClr val="000000"/>
              </a:solidFill>
              <a:latin typeface="Arial"/>
            </a:endParaRPr>
          </a:p>
          <a:p>
            <a:pPr algn="r">
              <a:lnSpc>
                <a:spcPct val="100000"/>
              </a:lnSpc>
              <a:spcBef>
                <a:spcPts val="567"/>
              </a:spcBef>
            </a:pPr>
            <a:endParaRPr lang="de-DE" sz="2000" b="0" strike="noStrike" spc="-1">
              <a:solidFill>
                <a:srgbClr val="000000"/>
              </a:solidFill>
              <a:latin typeface="Arial"/>
            </a:endParaRPr>
          </a:p>
          <a:p>
            <a:pPr algn="r">
              <a:lnSpc>
                <a:spcPct val="100000"/>
              </a:lnSpc>
              <a:spcBef>
                <a:spcPts val="567"/>
              </a:spcBef>
            </a:pPr>
            <a:r>
              <a:rPr lang="de-DE" sz="2000" b="1" strike="noStrike" spc="-1">
                <a:solidFill>
                  <a:srgbClr val="666666"/>
                </a:solidFill>
                <a:latin typeface="Arial"/>
              </a:rPr>
              <a:t>2010</a:t>
            </a:r>
            <a:endParaRPr lang="de-DE" sz="2000" b="0" strike="noStrike" spc="-1">
              <a:solidFill>
                <a:srgbClr val="000000"/>
              </a:solidFill>
              <a:latin typeface="Arial"/>
            </a:endParaRPr>
          </a:p>
          <a:p>
            <a:pPr algn="r">
              <a:lnSpc>
                <a:spcPct val="100000"/>
              </a:lnSpc>
              <a:spcBef>
                <a:spcPts val="567"/>
              </a:spcBef>
            </a:pPr>
            <a:endParaRPr lang="de-DE" sz="2000" b="0" strike="noStrike" spc="-1">
              <a:solidFill>
                <a:srgbClr val="000000"/>
              </a:solidFill>
              <a:latin typeface="Arial"/>
            </a:endParaRPr>
          </a:p>
          <a:p>
            <a:pPr algn="r">
              <a:lnSpc>
                <a:spcPct val="100000"/>
              </a:lnSpc>
              <a:spcBef>
                <a:spcPts val="567"/>
              </a:spcBef>
            </a:pPr>
            <a:r>
              <a:rPr lang="de-DE" sz="2000" b="1" strike="noStrike" spc="-1">
                <a:solidFill>
                  <a:srgbClr val="666666"/>
                </a:solidFill>
                <a:latin typeface="Arial"/>
              </a:rPr>
              <a:t>2020</a:t>
            </a:r>
            <a:endParaRPr lang="de-DE" sz="2000" b="0" strike="noStrike" spc="-1">
              <a:solidFill>
                <a:srgbClr val="000000"/>
              </a:solidFill>
              <a:latin typeface="Arial"/>
            </a:endParaRPr>
          </a:p>
          <a:p>
            <a:pPr algn="r">
              <a:lnSpc>
                <a:spcPct val="100000"/>
              </a:lnSpc>
              <a:spcBef>
                <a:spcPts val="567"/>
              </a:spcBef>
            </a:pPr>
            <a:r>
              <a:rPr lang="de-DE" sz="1000" b="0" strike="noStrike" spc="-1">
                <a:solidFill>
                  <a:srgbClr val="000000"/>
                </a:solidFill>
                <a:latin typeface="Arial"/>
              </a:rPr>
              <a:t> </a:t>
            </a:r>
          </a:p>
          <a:p>
            <a:pPr algn="r">
              <a:lnSpc>
                <a:spcPct val="100000"/>
              </a:lnSpc>
              <a:spcBef>
                <a:spcPts val="567"/>
              </a:spcBef>
            </a:pPr>
            <a:r>
              <a:rPr lang="de-DE" sz="2000" b="1" strike="noStrike" spc="-1">
                <a:solidFill>
                  <a:srgbClr val="666666"/>
                </a:solidFill>
                <a:latin typeface="Arial"/>
              </a:rPr>
              <a:t>2030*</a:t>
            </a:r>
            <a:endParaRPr lang="de-DE" sz="20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74160"/>
            <a:ext cx="9071280" cy="825480"/>
          </a:xfrm>
          <a:prstGeom prst="rect">
            <a:avLst/>
          </a:prstGeom>
          <a:noFill/>
          <a:ln w="0">
            <a:noFill/>
          </a:ln>
        </p:spPr>
        <p:txBody>
          <a:bodyPr lIns="0" tIns="0" rIns="0" bIns="0" anchor="ctr">
            <a:noAutofit/>
          </a:bodyPr>
          <a:lstStyle/>
          <a:p>
            <a:pPr indent="0" algn="ctr">
              <a:lnSpc>
                <a:spcPct val="100000"/>
              </a:lnSpc>
              <a:buNone/>
              <a:tabLst>
                <a:tab pos="0" algn="l"/>
              </a:tabLst>
            </a:pPr>
            <a:r>
              <a:rPr lang="de-DE" b="1" strike="noStrike" spc="-1" dirty="0">
                <a:solidFill>
                  <a:srgbClr val="FFFFFF"/>
                </a:solidFill>
                <a:latin typeface="BereitBold Oblique"/>
                <a:ea typeface="Microsoft YaHei"/>
              </a:rPr>
              <a:t>2. Wo stehen wir in Deutschland?</a:t>
            </a:r>
            <a:endParaRPr lang="de-DE" b="0" strike="noStrike" spc="-1" dirty="0">
              <a:solidFill>
                <a:srgbClr val="000000"/>
              </a:solidFill>
              <a:latin typeface="Arial"/>
            </a:endParaRPr>
          </a:p>
        </p:txBody>
      </p:sp>
      <p:sp>
        <p:nvSpPr>
          <p:cNvPr id="53" name="PlaceHolder 2"/>
          <p:cNvSpPr>
            <a:spLocks noGrp="1"/>
          </p:cNvSpPr>
          <p:nvPr>
            <p:ph/>
          </p:nvPr>
        </p:nvSpPr>
        <p:spPr>
          <a:xfrm>
            <a:off x="360000" y="1656000"/>
            <a:ext cx="9071280" cy="3959640"/>
          </a:xfrm>
          <a:prstGeom prst="rect">
            <a:avLst/>
          </a:prstGeom>
          <a:noFill/>
          <a:ln w="0">
            <a:noFill/>
          </a:ln>
        </p:spPr>
        <p:txBody>
          <a:bodyPr lIns="0" tIns="0" rIns="0" bIns="0" anchor="t">
            <a:normAutofit fontScale="93333"/>
          </a:bodyPr>
          <a:lstStyle/>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Prof. Quaschning, https://www.volker-quaschning.de/datserv/CO2-D/index.php</a:t>
            </a:r>
            <a:endParaRPr lang="de-DE" sz="1000" b="0" strike="noStrike" spc="-1">
              <a:solidFill>
                <a:srgbClr val="000000"/>
              </a:solidFill>
              <a:latin typeface="Arial"/>
            </a:endParaRPr>
          </a:p>
        </p:txBody>
      </p:sp>
      <p:pic>
        <p:nvPicPr>
          <p:cNvPr id="54" name="Grafik 53"/>
          <p:cNvPicPr/>
          <p:nvPr/>
        </p:nvPicPr>
        <p:blipFill>
          <a:blip r:embed="rId3">
            <a:extLst>
              <a:ext uri="{96DAC541-7B7A-43D3-8B79-37D633B846F1}">
                <asvg:svgBlip xmlns:asvg="http://schemas.microsoft.com/office/drawing/2016/SVG/main" r:embed="rId4"/>
              </a:ext>
            </a:extLst>
          </a:blip>
          <a:stretch/>
        </p:blipFill>
        <p:spPr>
          <a:xfrm>
            <a:off x="419760" y="900000"/>
            <a:ext cx="7992720" cy="449964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74160"/>
            <a:ext cx="9071280" cy="825480"/>
          </a:xfrm>
          <a:prstGeom prst="rect">
            <a:avLst/>
          </a:prstGeom>
          <a:noFill/>
          <a:ln w="0">
            <a:noFill/>
          </a:ln>
        </p:spPr>
        <p:txBody>
          <a:bodyPr lIns="0" tIns="0" rIns="0" bIns="0" anchor="ctr">
            <a:noAutofit/>
          </a:bodyPr>
          <a:lstStyle/>
          <a:p>
            <a:pPr indent="0" algn="ctr">
              <a:lnSpc>
                <a:spcPct val="100000"/>
              </a:lnSpc>
              <a:buNone/>
              <a:tabLst>
                <a:tab pos="0" algn="l"/>
              </a:tabLst>
            </a:pPr>
            <a:r>
              <a:rPr lang="de-DE" b="1" strike="noStrike" spc="-1" dirty="0">
                <a:solidFill>
                  <a:srgbClr val="FFFFFF"/>
                </a:solidFill>
                <a:latin typeface="BereitBold Oblique"/>
              </a:rPr>
              <a:t>3. Die größten Herausforderungen</a:t>
            </a:r>
            <a:endParaRPr lang="de-DE" b="0" strike="noStrike" spc="-1" dirty="0">
              <a:solidFill>
                <a:srgbClr val="000000"/>
              </a:solidFill>
              <a:latin typeface="Arial"/>
            </a:endParaRPr>
          </a:p>
        </p:txBody>
      </p:sp>
      <p:sp>
        <p:nvSpPr>
          <p:cNvPr id="56" name="PlaceHolder 2"/>
          <p:cNvSpPr>
            <a:spLocks noGrp="1"/>
          </p:cNvSpPr>
          <p:nvPr>
            <p:ph/>
          </p:nvPr>
        </p:nvSpPr>
        <p:spPr>
          <a:xfrm>
            <a:off x="504000" y="1326600"/>
            <a:ext cx="9071280" cy="407304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rPr>
              <a:t>Stromversorgung in Dunkelflauten</a:t>
            </a:r>
            <a:endParaRPr lang="de-DE"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rPr>
              <a:t>Wärmeversorgung (Wärmepumpen „überall“?)</a:t>
            </a:r>
            <a:endParaRPr lang="de-DE"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rPr>
              <a:t>Ladeinfrastruktur für PKWs und LKWs. Ladezeiten!</a:t>
            </a:r>
            <a:endParaRPr lang="de-DE"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rPr>
              <a:t>Industrieprozesse: Stahl, Chemie, Zement</a:t>
            </a:r>
            <a:endParaRPr lang="de-DE" sz="3200" b="0" strike="noStrike" spc="-1">
              <a:solidFill>
                <a:srgbClr val="000000"/>
              </a:solidFill>
              <a:latin typeface="Arial"/>
            </a:endParaRPr>
          </a:p>
          <a:p>
            <a:pPr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74160"/>
            <a:ext cx="9071280" cy="825480"/>
          </a:xfrm>
          <a:prstGeom prst="rect">
            <a:avLst/>
          </a:prstGeom>
          <a:noFill/>
          <a:ln w="0">
            <a:noFill/>
          </a:ln>
        </p:spPr>
        <p:txBody>
          <a:bodyPr lIns="0" tIns="0" rIns="0" bIns="0" anchor="ctr">
            <a:noAutofit/>
          </a:bodyPr>
          <a:lstStyle/>
          <a:p>
            <a:pPr indent="0" algn="ctr">
              <a:lnSpc>
                <a:spcPct val="100000"/>
              </a:lnSpc>
              <a:buNone/>
              <a:tabLst>
                <a:tab pos="0" algn="l"/>
              </a:tabLst>
            </a:pPr>
            <a:r>
              <a:rPr lang="de-DE" b="1" strike="noStrike" spc="-1" dirty="0">
                <a:solidFill>
                  <a:srgbClr val="FFFFFF"/>
                </a:solidFill>
                <a:latin typeface="BereitBold Oblique"/>
              </a:rPr>
              <a:t>3. Herausforderungen: Verkehr</a:t>
            </a:r>
            <a:endParaRPr lang="de-DE" b="0" strike="noStrike" spc="-1" dirty="0">
              <a:solidFill>
                <a:srgbClr val="000000"/>
              </a:solidFill>
              <a:latin typeface="Arial"/>
            </a:endParaRPr>
          </a:p>
        </p:txBody>
      </p:sp>
      <p:sp>
        <p:nvSpPr>
          <p:cNvPr id="58" name="PlaceHolder 2"/>
          <p:cNvSpPr>
            <a:spLocks noGrp="1"/>
          </p:cNvSpPr>
          <p:nvPr>
            <p:ph/>
          </p:nvPr>
        </p:nvSpPr>
        <p:spPr>
          <a:xfrm>
            <a:off x="504000" y="1326600"/>
            <a:ext cx="9071280" cy="4253040"/>
          </a:xfrm>
          <a:prstGeom prst="rect">
            <a:avLst/>
          </a:prstGeom>
          <a:noFill/>
          <a:ln w="0">
            <a:noFill/>
          </a:ln>
        </p:spPr>
        <p:txBody>
          <a:bodyPr lIns="0" tIns="0" rIns="0" bIns="0" anchor="t">
            <a:normAutofit fontScale="60277" lnSpcReduction="10000"/>
          </a:bodyPr>
          <a:lstStyle/>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Umweltbundesamt: </a:t>
            </a:r>
            <a:r>
              <a:rPr lang="de-DE" sz="1000" b="1" i="1" u="sng" strike="noStrike" spc="-1">
                <a:solidFill>
                  <a:srgbClr val="0000EE"/>
                </a:solidFill>
                <a:uFillTx/>
                <a:latin typeface="PT Sans"/>
                <a:hlinkClick r:id="rId2"/>
              </a:rPr>
              <a:t>https://www.umweltbundesamt.de/themen/verkehr/klimaschutz-im-verkehr#ziele</a:t>
            </a:r>
            <a:r>
              <a:rPr lang="de-DE" sz="1000" b="1" i="1" strike="noStrike" spc="-1">
                <a:solidFill>
                  <a:srgbClr val="145F32"/>
                </a:solidFill>
                <a:latin typeface="PT Sans"/>
              </a:rPr>
              <a:t> </a:t>
            </a:r>
            <a:endParaRPr lang="de-DE" sz="1000" b="0" strike="noStrike" spc="-1">
              <a:solidFill>
                <a:srgbClr val="000000"/>
              </a:solidFill>
              <a:latin typeface="Arial"/>
            </a:endParaRPr>
          </a:p>
        </p:txBody>
      </p:sp>
      <p:pic>
        <p:nvPicPr>
          <p:cNvPr id="59" name="Grafik 58"/>
          <p:cNvPicPr/>
          <p:nvPr/>
        </p:nvPicPr>
        <p:blipFill>
          <a:blip r:embed="rId3"/>
          <a:stretch/>
        </p:blipFill>
        <p:spPr>
          <a:xfrm>
            <a:off x="1261800" y="1116000"/>
            <a:ext cx="7428960" cy="428364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74160"/>
            <a:ext cx="9071280" cy="825480"/>
          </a:xfrm>
          <a:prstGeom prst="rect">
            <a:avLst/>
          </a:prstGeom>
          <a:noFill/>
          <a:ln w="0">
            <a:noFill/>
          </a:ln>
        </p:spPr>
        <p:txBody>
          <a:bodyPr lIns="0" tIns="0" rIns="0" bIns="0" anchor="ctr">
            <a:noAutofit/>
          </a:bodyPr>
          <a:lstStyle/>
          <a:p>
            <a:pPr indent="0" algn="ctr">
              <a:lnSpc>
                <a:spcPct val="100000"/>
              </a:lnSpc>
              <a:spcBef>
                <a:spcPts val="1417"/>
              </a:spcBef>
              <a:buNone/>
              <a:tabLst>
                <a:tab pos="0" algn="l"/>
              </a:tabLst>
            </a:pPr>
            <a:r>
              <a:rPr lang="de-DE" sz="5000" b="1" strike="noStrike" spc="-1">
                <a:solidFill>
                  <a:srgbClr val="FFFFFF"/>
                </a:solidFill>
                <a:latin typeface="BereitBold Oblique"/>
              </a:rPr>
              <a:t>4. Können wir das schaffen?</a:t>
            </a:r>
            <a:endParaRPr lang="de-DE" sz="5000" b="0" strike="noStrike" spc="-1">
              <a:solidFill>
                <a:srgbClr val="000000"/>
              </a:solidFill>
              <a:latin typeface="Arial"/>
            </a:endParaRPr>
          </a:p>
        </p:txBody>
      </p:sp>
      <p:sp>
        <p:nvSpPr>
          <p:cNvPr id="61" name="PlaceHolder 2"/>
          <p:cNvSpPr>
            <a:spLocks noGrp="1"/>
          </p:cNvSpPr>
          <p:nvPr>
            <p:ph/>
          </p:nvPr>
        </p:nvSpPr>
        <p:spPr>
          <a:xfrm>
            <a:off x="504000" y="2160000"/>
            <a:ext cx="9071280" cy="323964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r>
              <a:rPr lang="de-DE" sz="3200" b="1" i="1" strike="noStrike" spc="-1">
                <a:solidFill>
                  <a:srgbClr val="145F32"/>
                </a:solidFill>
                <a:latin typeface="PT Sans"/>
              </a:rPr>
              <a:t>Wird das Projekt </a:t>
            </a:r>
            <a:br>
              <a:rPr sz="3200"/>
            </a:br>
            <a:r>
              <a:rPr lang="de-DE" sz="3200" b="1" i="1" strike="noStrike" spc="-1">
                <a:solidFill>
                  <a:srgbClr val="145F32"/>
                </a:solidFill>
                <a:latin typeface="PT Sans"/>
              </a:rPr>
              <a:t>„Klimaneutralität in Deutschland und Europa“ </a:t>
            </a:r>
            <a:br>
              <a:rPr sz="3200"/>
            </a:br>
            <a:r>
              <a:rPr lang="de-DE" sz="3200" b="1" i="1" strike="noStrike" spc="-1">
                <a:solidFill>
                  <a:srgbClr val="145F32"/>
                </a:solidFill>
                <a:latin typeface="PT Sans"/>
              </a:rPr>
              <a:t>vielleicht wieder abgesagt?</a:t>
            </a:r>
            <a:endParaRPr lang="de-DE" sz="3200" b="0" strike="noStrike" spc="-1">
              <a:solidFill>
                <a:srgbClr val="000000"/>
              </a:solidFill>
              <a:latin typeface="Arial"/>
            </a:endParaRPr>
          </a:p>
          <a:p>
            <a:pPr marL="432000" indent="0">
              <a:lnSpc>
                <a:spcPct val="100000"/>
              </a:lnSpc>
              <a:spcBef>
                <a:spcPts val="1417"/>
              </a:spcBef>
              <a:buNone/>
              <a:tabLst>
                <a:tab pos="0" algn="l"/>
              </a:tabLst>
            </a:pPr>
            <a:endParaRPr lang="de-DE" sz="3200" b="0" strike="noStrike" spc="-1">
              <a:solidFill>
                <a:srgbClr val="00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73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Rechtliche Festlegungen</a:t>
            </a:r>
            <a:endParaRPr lang="de-DE" sz="5000" b="0" strike="noStrike" spc="-1">
              <a:solidFill>
                <a:srgbClr val="000000"/>
              </a:solidFill>
              <a:latin typeface="Arial"/>
            </a:endParaRPr>
          </a:p>
        </p:txBody>
      </p:sp>
      <p:sp>
        <p:nvSpPr>
          <p:cNvPr id="63" name="PlaceHolder 2"/>
          <p:cNvSpPr>
            <a:spLocks noGrp="1"/>
          </p:cNvSpPr>
          <p:nvPr>
            <p:ph/>
          </p:nvPr>
        </p:nvSpPr>
        <p:spPr>
          <a:xfrm>
            <a:off x="504000" y="1080000"/>
            <a:ext cx="9071280" cy="4319640"/>
          </a:xfrm>
          <a:prstGeom prst="rect">
            <a:avLst/>
          </a:prstGeom>
          <a:noFill/>
          <a:ln w="0">
            <a:noFill/>
          </a:ln>
        </p:spPr>
        <p:txBody>
          <a:bodyPr lIns="0" tIns="0" rIns="0" bIns="0" anchor="t">
            <a:normAutofit fontScale="93333" lnSpcReduction="10000"/>
          </a:bodyPr>
          <a:lstStyle/>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rPr>
              <a:t>Deutsches Klimaschutzgesetz:</a:t>
            </a:r>
            <a:endParaRPr lang="de-DE" sz="3200" b="0" strike="noStrike" spc="-1">
              <a:solidFill>
                <a:srgbClr val="000000"/>
              </a:solidFill>
              <a:latin typeface="Arial"/>
            </a:endParaRPr>
          </a:p>
          <a:p>
            <a:pPr marL="864000" lvl="1" indent="-324000">
              <a:lnSpc>
                <a:spcPct val="100000"/>
              </a:lnSpc>
              <a:spcBef>
                <a:spcPts val="1134"/>
              </a:spcBef>
              <a:buClr>
                <a:srgbClr val="000000"/>
              </a:buClr>
              <a:buSzPct val="75000"/>
              <a:buFont typeface="Symbol" charset="2"/>
              <a:buChar char=""/>
            </a:pPr>
            <a:r>
              <a:rPr lang="de-DE" sz="2800" b="1" i="1" strike="noStrike" spc="-1">
                <a:solidFill>
                  <a:srgbClr val="145F32"/>
                </a:solidFill>
                <a:latin typeface="PT Sans"/>
              </a:rPr>
              <a:t>Klimaneutralität 2045</a:t>
            </a:r>
            <a:endParaRPr lang="de-DE" sz="2800" b="0" strike="noStrike" spc="-1">
              <a:solidFill>
                <a:srgbClr val="000000"/>
              </a:solidFill>
              <a:latin typeface="Arial"/>
            </a:endParaRPr>
          </a:p>
          <a:p>
            <a:pPr marL="864000" lvl="1" indent="-324000">
              <a:lnSpc>
                <a:spcPct val="100000"/>
              </a:lnSpc>
              <a:spcBef>
                <a:spcPts val="1134"/>
              </a:spcBef>
              <a:buClr>
                <a:srgbClr val="000000"/>
              </a:buClr>
              <a:buSzPct val="75000"/>
              <a:buFont typeface="Symbol" charset="2"/>
              <a:buChar char=""/>
            </a:pPr>
            <a:r>
              <a:rPr lang="de-DE" sz="2800" b="1" i="1" strike="noStrike" spc="-1">
                <a:solidFill>
                  <a:srgbClr val="145F32"/>
                </a:solidFill>
                <a:latin typeface="PT Sans"/>
              </a:rPr>
              <a:t>Vorgegebener CO</a:t>
            </a:r>
            <a:r>
              <a:rPr lang="de-DE" sz="3618" b="1" i="1" strike="noStrike" spc="-1" baseline="-5000">
                <a:solidFill>
                  <a:srgbClr val="145F32"/>
                </a:solidFill>
                <a:latin typeface="PT Sans"/>
              </a:rPr>
              <a:t>2</a:t>
            </a:r>
            <a:r>
              <a:rPr lang="de-DE" sz="2800" b="1" i="1" strike="noStrike" spc="-1">
                <a:solidFill>
                  <a:srgbClr val="145F32"/>
                </a:solidFill>
                <a:latin typeface="PT Sans"/>
              </a:rPr>
              <a:t>-Reduktionspfad </a:t>
            </a:r>
            <a:endParaRPr lang="de-DE" sz="2800" b="0" strike="noStrike" spc="-1">
              <a:solidFill>
                <a:srgbClr val="000000"/>
              </a:solidFill>
              <a:latin typeface="Arial"/>
            </a:endParaRPr>
          </a:p>
          <a:p>
            <a:pPr marL="864000" lvl="1" indent="-324000">
              <a:lnSpc>
                <a:spcPct val="100000"/>
              </a:lnSpc>
              <a:spcBef>
                <a:spcPts val="1134"/>
              </a:spcBef>
              <a:buClr>
                <a:srgbClr val="000000"/>
              </a:buClr>
              <a:buSzPct val="75000"/>
              <a:buFont typeface="Symbol" charset="2"/>
              <a:buChar char=""/>
            </a:pPr>
            <a:r>
              <a:rPr lang="de-DE" sz="2800" b="1" i="1" strike="noStrike" spc="-1">
                <a:solidFill>
                  <a:srgbClr val="145F32"/>
                </a:solidFill>
                <a:latin typeface="PT Sans"/>
              </a:rPr>
              <a:t>Ergebnis eines Urteils des Bundesverfassungsgerichts</a:t>
            </a:r>
            <a:endParaRPr lang="de-DE" sz="28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rPr>
              <a:t>Bald: Urteile zu Klimaklagen gegen die Bundesregierung</a:t>
            </a:r>
            <a:endParaRPr lang="de-DE"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rPr>
              <a:t>Effort Sharing Regulation (ESR) der EU</a:t>
            </a:r>
            <a:endParaRPr lang="de-DE" sz="3200" b="0" strike="noStrike" spc="-1">
              <a:solidFill>
                <a:srgbClr val="000000"/>
              </a:solidFill>
              <a:latin typeface="Arial"/>
            </a:endParaRPr>
          </a:p>
          <a:p>
            <a:pPr marL="864000" lvl="1" indent="-324000">
              <a:lnSpc>
                <a:spcPct val="100000"/>
              </a:lnSpc>
              <a:spcBef>
                <a:spcPts val="1134"/>
              </a:spcBef>
              <a:buClr>
                <a:srgbClr val="000000"/>
              </a:buClr>
              <a:buSzPct val="75000"/>
              <a:buFont typeface="Symbol" charset="2"/>
              <a:buChar char=""/>
            </a:pPr>
            <a:r>
              <a:rPr lang="de-DE" sz="2800" b="1" i="1" strike="noStrike" spc="-1">
                <a:solidFill>
                  <a:srgbClr val="145F32"/>
                </a:solidFill>
                <a:latin typeface="PT Sans"/>
              </a:rPr>
              <a:t>Vorgaben zur CO</a:t>
            </a:r>
            <a:r>
              <a:rPr lang="de-DE" sz="3618" b="1" i="1" strike="noStrike" spc="-1" baseline="-5000">
                <a:solidFill>
                  <a:srgbClr val="145F32"/>
                </a:solidFill>
                <a:latin typeface="PT Sans"/>
              </a:rPr>
              <a:t>2</a:t>
            </a:r>
            <a:r>
              <a:rPr lang="de-DE" sz="2800" b="1" i="1" strike="noStrike" spc="-1">
                <a:solidFill>
                  <a:srgbClr val="145F32"/>
                </a:solidFill>
                <a:latin typeface="PT Sans"/>
              </a:rPr>
              <a:t>-Reduktion, ggf. Strafzahlungen </a:t>
            </a:r>
            <a:endParaRPr lang="de-DE" sz="2800" b="0" strike="noStrike" spc="-1">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74160"/>
            <a:ext cx="9071280" cy="825480"/>
          </a:xfrm>
          <a:prstGeom prst="rect">
            <a:avLst/>
          </a:prstGeom>
          <a:noFill/>
          <a:ln w="0">
            <a:noFill/>
          </a:ln>
        </p:spPr>
        <p:txBody>
          <a:bodyPr lIns="0" tIns="0" rIns="0" bIns="0" anchor="ctr">
            <a:noAutofit/>
          </a:bodyPr>
          <a:lstStyle/>
          <a:p>
            <a:pPr indent="0" algn="ctr">
              <a:lnSpc>
                <a:spcPct val="100000"/>
              </a:lnSpc>
              <a:spcBef>
                <a:spcPts val="1417"/>
              </a:spcBef>
              <a:buNone/>
              <a:tabLst>
                <a:tab pos="0" algn="l"/>
              </a:tabLst>
            </a:pPr>
            <a:r>
              <a:rPr lang="de-DE" sz="5000" b="1" strike="noStrike" spc="-1">
                <a:solidFill>
                  <a:srgbClr val="FFFFFF"/>
                </a:solidFill>
                <a:latin typeface="BereitBold Oblique"/>
              </a:rPr>
              <a:t>4. Können wir das schaffen?</a:t>
            </a:r>
            <a:endParaRPr lang="de-DE" sz="5000" b="0" strike="noStrike" spc="-1">
              <a:solidFill>
                <a:srgbClr val="000000"/>
              </a:solidFill>
              <a:latin typeface="Arial"/>
            </a:endParaRPr>
          </a:p>
        </p:txBody>
      </p:sp>
      <p:sp>
        <p:nvSpPr>
          <p:cNvPr id="65" name="PlaceHolder 2"/>
          <p:cNvSpPr>
            <a:spLocks noGrp="1"/>
          </p:cNvSpPr>
          <p:nvPr>
            <p:ph/>
          </p:nvPr>
        </p:nvSpPr>
        <p:spPr>
          <a:xfrm>
            <a:off x="504000" y="1620000"/>
            <a:ext cx="9071280" cy="377964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rPr>
              <a:t>Ist es überhaupt machbar?</a:t>
            </a:r>
            <a:br>
              <a:rPr sz="3200"/>
            </a:b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rPr>
              <a:t>Welche Szenarien gibt es?</a:t>
            </a:r>
            <a:br>
              <a:rPr sz="3200"/>
            </a:b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rPr>
              <a:t>Was kostet das Ganze?</a:t>
            </a:r>
            <a:endParaRPr lang="de-DE" sz="3200" b="0" strike="noStrike" spc="-1">
              <a:solidFill>
                <a:srgbClr val="000000"/>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Machbarkeits-Studie</a:t>
            </a:r>
            <a:endParaRPr lang="de-DE" sz="5000" b="0" strike="noStrike" spc="-1">
              <a:solidFill>
                <a:srgbClr val="000000"/>
              </a:solidFill>
              <a:latin typeface="Arial"/>
            </a:endParaRPr>
          </a:p>
        </p:txBody>
      </p:sp>
      <p:sp>
        <p:nvSpPr>
          <p:cNvPr id="67" name="PlaceHolder 2"/>
          <p:cNvSpPr>
            <a:spLocks noGrp="1"/>
          </p:cNvSpPr>
          <p:nvPr>
            <p:ph/>
          </p:nvPr>
        </p:nvSpPr>
        <p:spPr>
          <a:xfrm>
            <a:off x="180000" y="972000"/>
            <a:ext cx="9539640" cy="4427640"/>
          </a:xfrm>
          <a:prstGeom prst="rect">
            <a:avLst/>
          </a:prstGeom>
          <a:noFill/>
          <a:ln w="0">
            <a:noFill/>
          </a:ln>
        </p:spPr>
        <p:txBody>
          <a:bodyPr lIns="0" tIns="0" rIns="0" bIns="0" anchor="t">
            <a:normAutofit fontScale="93333" lnSpcReduction="10000"/>
          </a:bodyPr>
          <a:lstStyle/>
          <a:p>
            <a:pPr marL="432000" indent="0">
              <a:lnSpc>
                <a:spcPct val="100000"/>
              </a:lnSpc>
              <a:spcBef>
                <a:spcPts val="1417"/>
              </a:spcBef>
              <a:buNone/>
              <a:tabLst>
                <a:tab pos="0" algn="l"/>
              </a:tabLst>
            </a:pPr>
            <a:r>
              <a:rPr lang="de-DE" sz="3200" b="1" i="1" strike="noStrike" spc="-1">
                <a:solidFill>
                  <a:srgbClr val="145F32"/>
                </a:solidFill>
                <a:latin typeface="PT Sans"/>
              </a:rPr>
              <a:t>Studie Fraunhofergesellschaft:</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4000" b="1" i="1" strike="noStrike" spc="-1">
                <a:solidFill>
                  <a:srgbClr val="145F32"/>
                </a:solidFill>
                <a:latin typeface="PT Sans"/>
              </a:rPr>
              <a:t>Wege zu einem klimaneutralen Energiesystem</a:t>
            </a:r>
            <a:endParaRPr lang="de-DE" sz="4000" b="0" strike="noStrike" spc="-1">
              <a:solidFill>
                <a:srgbClr val="000000"/>
              </a:solidFill>
              <a:latin typeface="Arial"/>
            </a:endParaRPr>
          </a:p>
          <a:p>
            <a:pPr marL="432000" indent="0">
              <a:lnSpc>
                <a:spcPct val="100000"/>
              </a:lnSpc>
              <a:spcBef>
                <a:spcPts val="1417"/>
              </a:spcBef>
              <a:buNone/>
              <a:tabLst>
                <a:tab pos="0" algn="l"/>
              </a:tabLst>
            </a:pPr>
            <a:r>
              <a:rPr lang="de-DE" sz="800" b="1" i="1" strike="noStrike" spc="-1">
                <a:solidFill>
                  <a:srgbClr val="145F32"/>
                </a:solidFill>
                <a:latin typeface="PT Sans"/>
              </a:rPr>
              <a:t>  </a:t>
            </a:r>
            <a:endParaRPr lang="de-DE" sz="8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3 Versionen: </a:t>
            </a:r>
            <a:endParaRPr lang="de-DE" sz="3200" b="0" strike="noStrike" spc="-1">
              <a:solidFill>
                <a:srgbClr val="000000"/>
              </a:solidFill>
              <a:latin typeface="Arial"/>
            </a:endParaRPr>
          </a:p>
          <a:p>
            <a:pPr marL="1296000" lvl="2" indent="-288000">
              <a:lnSpc>
                <a:spcPct val="100000"/>
              </a:lnSpc>
              <a:spcBef>
                <a:spcPts val="850"/>
              </a:spcBef>
              <a:buClr>
                <a:srgbClr val="000000"/>
              </a:buClr>
              <a:buSzPct val="45000"/>
              <a:buFont typeface="Wingdings" charset="2"/>
              <a:buChar char=""/>
              <a:tabLst>
                <a:tab pos="0" algn="l"/>
              </a:tabLst>
            </a:pPr>
            <a:r>
              <a:rPr lang="de-DE" sz="2800" b="1" i="1" strike="noStrike" spc="-1">
                <a:solidFill>
                  <a:srgbClr val="145F32"/>
                </a:solidFill>
                <a:latin typeface="PT Sans"/>
              </a:rPr>
              <a:t>2020: die erste Version</a:t>
            </a:r>
            <a:endParaRPr lang="de-DE" sz="2800" b="0" strike="noStrike" spc="-1">
              <a:solidFill>
                <a:srgbClr val="000000"/>
              </a:solidFill>
              <a:latin typeface="Arial"/>
            </a:endParaRPr>
          </a:p>
          <a:p>
            <a:pPr marL="1296000" lvl="2" indent="-288000">
              <a:lnSpc>
                <a:spcPct val="100000"/>
              </a:lnSpc>
              <a:spcBef>
                <a:spcPts val="850"/>
              </a:spcBef>
              <a:buClr>
                <a:srgbClr val="000000"/>
              </a:buClr>
              <a:buSzPct val="45000"/>
              <a:buFont typeface="Wingdings" charset="2"/>
              <a:buChar char=""/>
              <a:tabLst>
                <a:tab pos="0" algn="l"/>
              </a:tabLst>
            </a:pPr>
            <a:r>
              <a:rPr lang="de-DE" sz="2800" b="1" i="1" strike="noStrike" spc="-1">
                <a:solidFill>
                  <a:srgbClr val="145F32"/>
                </a:solidFill>
                <a:latin typeface="PT Sans"/>
                <a:ea typeface="Microsoft YaHei"/>
              </a:rPr>
              <a:t>2021: Update: Klimaneutralität 2045</a:t>
            </a:r>
            <a:endParaRPr lang="de-DE" sz="2800" b="0" strike="noStrike" spc="-1">
              <a:solidFill>
                <a:srgbClr val="000000"/>
              </a:solidFill>
              <a:latin typeface="Arial"/>
            </a:endParaRPr>
          </a:p>
          <a:p>
            <a:pPr marL="1296000" lvl="2" indent="-288000">
              <a:lnSpc>
                <a:spcPct val="100000"/>
              </a:lnSpc>
              <a:spcBef>
                <a:spcPts val="850"/>
              </a:spcBef>
              <a:buClr>
                <a:srgbClr val="000000"/>
              </a:buClr>
              <a:buSzPct val="45000"/>
              <a:buFont typeface="Wingdings" charset="2"/>
              <a:buChar char=""/>
              <a:tabLst>
                <a:tab pos="2271600" algn="l"/>
              </a:tabLst>
            </a:pPr>
            <a:r>
              <a:rPr lang="de-DE" sz="2800" b="1" i="1" strike="noStrike" spc="-1">
                <a:solidFill>
                  <a:srgbClr val="145F32"/>
                </a:solidFill>
                <a:latin typeface="PT Sans"/>
                <a:ea typeface="Microsoft YaHei"/>
              </a:rPr>
              <a:t>2024: Bundesländer im Transformationsprozess</a:t>
            </a:r>
            <a:br>
              <a:rPr sz="2800"/>
            </a:br>
            <a:r>
              <a:rPr lang="de-DE" sz="2800" b="1" i="1" strike="noStrike" spc="-1">
                <a:solidFill>
                  <a:srgbClr val="145F32"/>
                </a:solidFill>
                <a:latin typeface="PT Sans"/>
                <a:ea typeface="Microsoft YaHei"/>
              </a:rPr>
              <a:t>             zusätzliches Szenario: „Robust“ </a:t>
            </a:r>
            <a:br>
              <a:rPr sz="2800"/>
            </a:br>
            <a:r>
              <a:rPr lang="de-DE" sz="2800" b="1" i="1" strike="noStrike" spc="-1">
                <a:solidFill>
                  <a:srgbClr val="145F32"/>
                </a:solidFill>
                <a:latin typeface="PT Sans"/>
                <a:ea typeface="Microsoft YaHei"/>
              </a:rPr>
              <a:t>             mit geopolitischen Krisen</a:t>
            </a:r>
            <a:endParaRPr lang="de-DE" sz="28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74160"/>
            <a:ext cx="9071280" cy="100548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Vorstellung</a:t>
            </a:r>
            <a:endParaRPr lang="de-DE" sz="5000" b="0" strike="noStrike" spc="-1">
              <a:solidFill>
                <a:srgbClr val="000000"/>
              </a:solidFill>
              <a:latin typeface="Arial"/>
            </a:endParaRPr>
          </a:p>
        </p:txBody>
      </p:sp>
      <p:sp>
        <p:nvSpPr>
          <p:cNvPr id="25" name="PlaceHolder 2"/>
          <p:cNvSpPr>
            <a:spLocks noGrp="1"/>
          </p:cNvSpPr>
          <p:nvPr>
            <p:ph/>
          </p:nvPr>
        </p:nvSpPr>
        <p:spPr>
          <a:xfrm>
            <a:off x="504000" y="1080000"/>
            <a:ext cx="9071280" cy="4319640"/>
          </a:xfrm>
          <a:prstGeom prst="rect">
            <a:avLst/>
          </a:prstGeom>
          <a:noFill/>
          <a:ln w="0">
            <a:noFill/>
          </a:ln>
        </p:spPr>
        <p:txBody>
          <a:bodyPr lIns="0" tIns="0" rIns="0" bIns="0" anchor="t">
            <a:normAutofit fontScale="96666"/>
          </a:bodyPr>
          <a:lstStyle/>
          <a:p>
            <a:pPr marL="432000" indent="0">
              <a:lnSpc>
                <a:spcPct val="100000"/>
              </a:lnSpc>
              <a:spcBef>
                <a:spcPts val="1417"/>
              </a:spcBef>
              <a:buNone/>
              <a:tabLst>
                <a:tab pos="0" algn="l"/>
              </a:tabLst>
            </a:pPr>
            <a:r>
              <a:rPr lang="de-DE" sz="2800" b="1" i="1" u="sng" strike="noStrike" spc="-1">
                <a:solidFill>
                  <a:srgbClr val="145F32"/>
                </a:solidFill>
                <a:uFillTx/>
                <a:latin typeface="PT Sans"/>
              </a:rPr>
              <a:t>Autor der Präsentation und Referent:</a:t>
            </a:r>
            <a:r>
              <a:rPr lang="de-DE" sz="2800" b="1" i="1" strike="noStrike" spc="-1">
                <a:solidFill>
                  <a:srgbClr val="145F32"/>
                </a:solidFill>
                <a:latin typeface="PT Sans"/>
              </a:rPr>
              <a:t>  </a:t>
            </a:r>
            <a:br>
              <a:rPr sz="3200"/>
            </a:br>
            <a:r>
              <a:rPr lang="de-DE" sz="2800" b="1" i="1" strike="noStrike" spc="-1">
                <a:solidFill>
                  <a:srgbClr val="145F32"/>
                </a:solidFill>
                <a:latin typeface="PT Sans"/>
              </a:rPr>
              <a:t>Michael Kusterer</a:t>
            </a:r>
            <a:br>
              <a:rPr sz="2800"/>
            </a:br>
            <a:r>
              <a:rPr lang="de-DE" sz="2800" b="1" i="1" strike="noStrike" spc="-1">
                <a:solidFill>
                  <a:srgbClr val="145F32"/>
                </a:solidFill>
                <a:latin typeface="PT Sans"/>
              </a:rPr>
              <a:t>56 Jahre alt, verheiratet, 2 Kinder</a:t>
            </a:r>
            <a:br>
              <a:rPr sz="2800"/>
            </a:br>
            <a:r>
              <a:rPr lang="de-DE" sz="2800" b="1" i="1" strike="noStrike" spc="-1">
                <a:solidFill>
                  <a:srgbClr val="145F32"/>
                </a:solidFill>
                <a:latin typeface="PT Sans"/>
              </a:rPr>
              <a:t>2014-2022: Softwareentwickler für ein System zum automatischen Handel an Strombörsen</a:t>
            </a:r>
            <a:br>
              <a:rPr sz="2800"/>
            </a:br>
            <a:r>
              <a:rPr lang="de-DE" sz="2800" b="1" i="1" strike="noStrike" spc="-1">
                <a:solidFill>
                  <a:srgbClr val="145F32"/>
                </a:solidFill>
                <a:latin typeface="PT Sans"/>
              </a:rPr>
              <a:t>Seit 2023 Projektingenieur für energetische Optimierungen</a:t>
            </a:r>
            <a:endParaRPr lang="de-DE" sz="2800" b="0" strike="noStrike" spc="-1">
              <a:solidFill>
                <a:srgbClr val="000000"/>
              </a:solidFill>
              <a:latin typeface="Arial"/>
            </a:endParaRPr>
          </a:p>
          <a:p>
            <a:pPr marL="432000" indent="0">
              <a:lnSpc>
                <a:spcPct val="100000"/>
              </a:lnSpc>
              <a:spcBef>
                <a:spcPts val="1417"/>
              </a:spcBef>
              <a:buNone/>
              <a:tabLst>
                <a:tab pos="0" algn="l"/>
              </a:tabLst>
            </a:pPr>
            <a:r>
              <a:rPr lang="de-DE" sz="2800" b="1" i="1" u="sng" strike="noStrike" spc="-1">
                <a:solidFill>
                  <a:srgbClr val="145F32"/>
                </a:solidFill>
                <a:uFillTx/>
                <a:latin typeface="PT Sans"/>
              </a:rPr>
              <a:t>Grundlagen des Vortrags:</a:t>
            </a:r>
            <a:br>
              <a:rPr sz="2800"/>
            </a:br>
            <a:r>
              <a:rPr lang="de-DE" sz="2800" b="1" i="1" strike="noStrike" spc="-1">
                <a:solidFill>
                  <a:srgbClr val="145F32"/>
                </a:solidFill>
                <a:latin typeface="PT Sans"/>
              </a:rPr>
              <a:t>Studie Fraunhofer-Institut „Wege zu einem klimaneutralen Energiesystem“ </a:t>
            </a:r>
            <a:br>
              <a:rPr sz="2800"/>
            </a:br>
            <a:r>
              <a:rPr lang="de-DE" sz="2800" b="1" i="1" strike="noStrike" spc="-1">
                <a:solidFill>
                  <a:srgbClr val="145F32"/>
                </a:solidFill>
                <a:latin typeface="PT Sans"/>
              </a:rPr>
              <a:t>und weitere Quellen, die jeweils angegeben sind.</a:t>
            </a:r>
            <a:endParaRPr lang="de-DE" sz="28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Machbarkeits-Studie</a:t>
            </a:r>
            <a:endParaRPr lang="de-DE" sz="5000" b="0" strike="noStrike" spc="-1">
              <a:solidFill>
                <a:srgbClr val="000000"/>
              </a:solidFill>
              <a:latin typeface="Arial"/>
            </a:endParaRPr>
          </a:p>
        </p:txBody>
      </p:sp>
      <p:sp>
        <p:nvSpPr>
          <p:cNvPr id="69" name="PlaceHolder 2"/>
          <p:cNvSpPr>
            <a:spLocks noGrp="1"/>
          </p:cNvSpPr>
          <p:nvPr>
            <p:ph/>
          </p:nvPr>
        </p:nvSpPr>
        <p:spPr>
          <a:xfrm>
            <a:off x="504000" y="972000"/>
            <a:ext cx="9071280" cy="4427640"/>
          </a:xfrm>
          <a:prstGeom prst="rect">
            <a:avLst/>
          </a:prstGeom>
          <a:noFill/>
          <a:ln w="0">
            <a:noFill/>
          </a:ln>
        </p:spPr>
        <p:txBody>
          <a:bodyPr lIns="0" tIns="0" rIns="0" bIns="0" anchor="t">
            <a:normAutofit fontScale="94722" lnSpcReduction="10000"/>
          </a:bodyPr>
          <a:lstStyle/>
          <a:p>
            <a:pPr marL="432000" indent="0">
              <a:lnSpc>
                <a:spcPct val="100000"/>
              </a:lnSpc>
              <a:spcBef>
                <a:spcPts val="1417"/>
              </a:spcBef>
              <a:buNone/>
              <a:tabLst>
                <a:tab pos="0" algn="l"/>
              </a:tabLst>
            </a:pPr>
            <a:r>
              <a:rPr lang="de-DE" sz="4200" b="1" i="1" strike="noStrike" spc="-1">
                <a:solidFill>
                  <a:srgbClr val="145F32"/>
                </a:solidFill>
                <a:latin typeface="PT Sans"/>
              </a:rPr>
              <a:t>Wie wurden die Ergebnisse berechnet?</a:t>
            </a:r>
            <a:endParaRPr lang="de-DE" sz="4200" b="0" strike="noStrike" spc="-1">
              <a:solidFill>
                <a:srgbClr val="000000"/>
              </a:solidFill>
              <a:latin typeface="Arial"/>
            </a:endParaRPr>
          </a:p>
          <a:p>
            <a:pPr marL="432000" indent="0">
              <a:lnSpc>
                <a:spcPct val="100000"/>
              </a:lnSpc>
              <a:spcBef>
                <a:spcPts val="1417"/>
              </a:spcBef>
              <a:buNone/>
              <a:tabLst>
                <a:tab pos="0" algn="l"/>
              </a:tabLst>
            </a:pPr>
            <a:br>
              <a:rPr sz="4200"/>
            </a:br>
            <a:r>
              <a:rPr lang="de-DE" sz="4200" b="1" i="1" strike="noStrike" spc="-1">
                <a:solidFill>
                  <a:srgbClr val="145F32"/>
                </a:solidFill>
                <a:latin typeface="PT Sans"/>
              </a:rPr>
              <a:t>Werte je Stunde eines Jahres für</a:t>
            </a:r>
            <a:endParaRPr lang="de-DE" sz="4200" b="0" strike="noStrike" spc="-1">
              <a:solidFill>
                <a:srgbClr val="000000"/>
              </a:solidFill>
              <a:latin typeface="Arial"/>
            </a:endParaRPr>
          </a:p>
          <a:p>
            <a:pPr marL="1296000" lvl="2" indent="-288000">
              <a:lnSpc>
                <a:spcPct val="100000"/>
              </a:lnSpc>
              <a:spcBef>
                <a:spcPts val="850"/>
              </a:spcBef>
              <a:buClr>
                <a:srgbClr val="000000"/>
              </a:buClr>
              <a:buSzPct val="45000"/>
              <a:buFont typeface="Wingdings" charset="2"/>
              <a:buChar char=""/>
              <a:tabLst>
                <a:tab pos="0" algn="l"/>
              </a:tabLst>
            </a:pPr>
            <a:r>
              <a:rPr lang="de-DE" sz="4200" b="1" i="1" strike="noStrike" spc="-1">
                <a:solidFill>
                  <a:srgbClr val="145F32"/>
                </a:solidFill>
                <a:latin typeface="PT Sans"/>
              </a:rPr>
              <a:t>Wetter: Sonne, Wind</a:t>
            </a:r>
            <a:br>
              <a:rPr sz="4200"/>
            </a:br>
            <a:r>
              <a:rPr lang="de-DE" sz="2800" b="1" i="1" strike="noStrike" spc="-1">
                <a:solidFill>
                  <a:srgbClr val="145F32"/>
                </a:solidFill>
                <a:latin typeface="PT Sans"/>
              </a:rPr>
              <a:t>damit: Stromerzeugung aus Sonne und Wind</a:t>
            </a:r>
            <a:r>
              <a:rPr lang="de-DE" sz="4200" b="1" i="1" strike="noStrike" spc="-1">
                <a:solidFill>
                  <a:srgbClr val="145F32"/>
                </a:solidFill>
                <a:latin typeface="PT Sans"/>
              </a:rPr>
              <a:t> </a:t>
            </a:r>
            <a:endParaRPr lang="de-DE" sz="4200" b="0" strike="noStrike" spc="-1">
              <a:solidFill>
                <a:srgbClr val="000000"/>
              </a:solidFill>
              <a:latin typeface="Arial"/>
            </a:endParaRPr>
          </a:p>
          <a:p>
            <a:pPr marL="1296000" lvl="2" indent="-288000">
              <a:lnSpc>
                <a:spcPct val="100000"/>
              </a:lnSpc>
              <a:spcBef>
                <a:spcPts val="850"/>
              </a:spcBef>
              <a:buClr>
                <a:srgbClr val="000000"/>
              </a:buClr>
              <a:buSzPct val="45000"/>
              <a:buFont typeface="Wingdings" charset="2"/>
              <a:buChar char=""/>
              <a:tabLst>
                <a:tab pos="0" algn="l"/>
              </a:tabLst>
            </a:pPr>
            <a:r>
              <a:rPr lang="de-DE" sz="4200" b="1" i="1" strike="noStrike" spc="-1">
                <a:solidFill>
                  <a:srgbClr val="145F32"/>
                </a:solidFill>
                <a:latin typeface="PT Sans"/>
              </a:rPr>
              <a:t>Stromverbrauchswerte, Wärmebedarf, Verkehrszahlen...</a:t>
            </a:r>
            <a:endParaRPr lang="de-DE" sz="42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9">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69">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Machbarkeits-Studie</a:t>
            </a:r>
            <a:endParaRPr lang="de-DE" sz="5000" b="0" strike="noStrike" spc="-1">
              <a:solidFill>
                <a:srgbClr val="000000"/>
              </a:solidFill>
              <a:latin typeface="Arial"/>
            </a:endParaRPr>
          </a:p>
        </p:txBody>
      </p:sp>
      <p:sp>
        <p:nvSpPr>
          <p:cNvPr id="71" name="PlaceHolder 2"/>
          <p:cNvSpPr>
            <a:spLocks noGrp="1"/>
          </p:cNvSpPr>
          <p:nvPr>
            <p:ph/>
          </p:nvPr>
        </p:nvSpPr>
        <p:spPr>
          <a:xfrm>
            <a:off x="504000" y="972000"/>
            <a:ext cx="9071280" cy="4427640"/>
          </a:xfrm>
          <a:prstGeom prst="rect">
            <a:avLst/>
          </a:prstGeom>
          <a:noFill/>
          <a:ln w="0">
            <a:noFill/>
          </a:ln>
        </p:spPr>
        <p:txBody>
          <a:bodyPr lIns="0" tIns="0" rIns="0" bIns="0" anchor="t">
            <a:normAutofit fontScale="94444" lnSpcReduction="10000"/>
          </a:bodyPr>
          <a:lstStyle/>
          <a:p>
            <a:pPr marL="432000" indent="0">
              <a:lnSpc>
                <a:spcPct val="100000"/>
              </a:lnSpc>
              <a:spcBef>
                <a:spcPts val="1417"/>
              </a:spcBef>
              <a:buNone/>
              <a:tabLst>
                <a:tab pos="0" algn="l"/>
              </a:tabLst>
            </a:pPr>
            <a:r>
              <a:rPr lang="de-DE" sz="4200" b="1" i="1" strike="noStrike" spc="-1">
                <a:solidFill>
                  <a:srgbClr val="145F32"/>
                </a:solidFill>
                <a:latin typeface="PT Sans"/>
              </a:rPr>
              <a:t>Szenarien </a:t>
            </a:r>
            <a:r>
              <a:rPr lang="de-DE" sz="2400" b="1" i="1" strike="noStrike" spc="-1">
                <a:solidFill>
                  <a:srgbClr val="145F32"/>
                </a:solidFill>
                <a:latin typeface="PT Sans"/>
              </a:rPr>
              <a:t>(in 1. Version von 2020)</a:t>
            </a:r>
            <a:endParaRPr lang="de-DE" sz="24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pos="0" algn="l"/>
              </a:tabLst>
            </a:pPr>
            <a:r>
              <a:rPr lang="de-DE" sz="3600" b="1" i="1" u="sng" strike="noStrike" spc="-1">
                <a:solidFill>
                  <a:srgbClr val="145F32"/>
                </a:solidFill>
                <a:uFillTx/>
                <a:latin typeface="PT Sans"/>
              </a:rPr>
              <a:t>Referenz</a:t>
            </a:r>
            <a:r>
              <a:rPr lang="de-DE" sz="3600" b="1" i="1" strike="noStrike" spc="-1">
                <a:solidFill>
                  <a:srgbClr val="145F32"/>
                </a:solidFill>
                <a:latin typeface="PT Sans"/>
              </a:rPr>
              <a:t>: es läuft „nach Plan“</a:t>
            </a:r>
            <a:endParaRPr lang="de-DE" sz="36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pos="0" algn="l"/>
              </a:tabLst>
            </a:pPr>
            <a:r>
              <a:rPr lang="de-DE" sz="3600" b="0" i="1" u="sng" strike="noStrike" spc="-1">
                <a:solidFill>
                  <a:srgbClr val="145F32"/>
                </a:solidFill>
                <a:uFillTx/>
                <a:latin typeface="PT Sans"/>
              </a:rPr>
              <a:t>Beharrung</a:t>
            </a:r>
            <a:r>
              <a:rPr lang="de-DE" sz="3600" b="1" i="1" strike="noStrike" spc="-1">
                <a:solidFill>
                  <a:srgbClr val="145F32"/>
                </a:solidFill>
                <a:latin typeface="PT Sans"/>
              </a:rPr>
              <a:t>: Widerstände gegen Wärmepumpen und E-Autos</a:t>
            </a:r>
            <a:endParaRPr lang="de-DE" sz="36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pos="0" algn="l"/>
              </a:tabLst>
            </a:pPr>
            <a:r>
              <a:rPr lang="de-DE" sz="3600" b="1" i="1" u="sng" strike="noStrike" spc="-1">
                <a:solidFill>
                  <a:srgbClr val="145F32"/>
                </a:solidFill>
                <a:uFillTx/>
                <a:latin typeface="PT Sans"/>
              </a:rPr>
              <a:t>Inakzeptanz</a:t>
            </a:r>
            <a:r>
              <a:rPr lang="de-DE" sz="3600" b="1" i="1" strike="noStrike" spc="-1">
                <a:solidFill>
                  <a:srgbClr val="145F32"/>
                </a:solidFill>
                <a:latin typeface="PT Sans"/>
              </a:rPr>
              <a:t>: Widerstände gegen Windräder und Stromtrassen</a:t>
            </a:r>
            <a:endParaRPr lang="de-DE" sz="36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pos="0" algn="l"/>
              </a:tabLst>
            </a:pPr>
            <a:r>
              <a:rPr lang="de-DE" sz="3600" b="1" i="1" u="sng" strike="noStrike" spc="-1">
                <a:solidFill>
                  <a:srgbClr val="145F32"/>
                </a:solidFill>
                <a:uFillTx/>
                <a:latin typeface="PT Sans"/>
              </a:rPr>
              <a:t>Suffizienz</a:t>
            </a:r>
            <a:r>
              <a:rPr lang="de-DE" sz="3600" b="1" i="1" strike="noStrike" spc="-1">
                <a:solidFill>
                  <a:srgbClr val="145F32"/>
                </a:solidFill>
                <a:latin typeface="PT Sans"/>
              </a:rPr>
              <a:t>: Wir werden zu „Energiesparern“</a:t>
            </a:r>
            <a:endParaRPr lang="de-DE" sz="3600" b="0" strike="noStrike" spc="-1">
              <a:solidFill>
                <a:srgbClr val="000000"/>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Machbarkeits-Studie</a:t>
            </a:r>
            <a:endParaRPr lang="de-DE" sz="5000" b="0" strike="noStrike" spc="-1">
              <a:solidFill>
                <a:srgbClr val="000000"/>
              </a:solidFill>
              <a:latin typeface="Arial"/>
            </a:endParaRPr>
          </a:p>
        </p:txBody>
      </p:sp>
      <p:sp>
        <p:nvSpPr>
          <p:cNvPr id="73" name="PlaceHolder 2"/>
          <p:cNvSpPr>
            <a:spLocks noGrp="1"/>
          </p:cNvSpPr>
          <p:nvPr>
            <p:ph/>
          </p:nvPr>
        </p:nvSpPr>
        <p:spPr>
          <a:xfrm>
            <a:off x="504000" y="972000"/>
            <a:ext cx="9395640" cy="4427640"/>
          </a:xfrm>
          <a:prstGeom prst="rect">
            <a:avLst/>
          </a:prstGeom>
          <a:noFill/>
          <a:ln w="0">
            <a:noFill/>
          </a:ln>
        </p:spPr>
        <p:txBody>
          <a:bodyPr lIns="0" tIns="0" rIns="0" bIns="0" anchor="t">
            <a:normAutofit fontScale="79722" lnSpcReduction="10000"/>
          </a:bodyPr>
          <a:lstStyle/>
          <a:p>
            <a:pPr marL="432000" indent="0">
              <a:lnSpc>
                <a:spcPct val="100000"/>
              </a:lnSpc>
              <a:spcBef>
                <a:spcPts val="1417"/>
              </a:spcBef>
              <a:buNone/>
              <a:tabLst>
                <a:tab pos="0" algn="l"/>
              </a:tabLst>
            </a:pPr>
            <a:r>
              <a:rPr lang="de-DE" sz="4200" b="1" i="1" strike="noStrike" spc="-1">
                <a:solidFill>
                  <a:srgbClr val="145F32"/>
                </a:solidFill>
                <a:latin typeface="PT Sans"/>
              </a:rPr>
              <a:t>Szenarien </a:t>
            </a:r>
            <a:r>
              <a:rPr lang="de-DE" sz="2400" b="1" i="1" strike="noStrike" spc="-1">
                <a:solidFill>
                  <a:srgbClr val="145F32"/>
                </a:solidFill>
                <a:latin typeface="PT Sans"/>
              </a:rPr>
              <a:t>(in 3. Version von 2024)</a:t>
            </a:r>
            <a:endParaRPr lang="de-DE" sz="24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pos="471960" algn="l"/>
              </a:tabLst>
            </a:pPr>
            <a:r>
              <a:rPr lang="de-DE" sz="3600" b="1" i="1" u="sng" strike="noStrike" spc="-1">
                <a:solidFill>
                  <a:srgbClr val="145F32"/>
                </a:solidFill>
                <a:uFillTx/>
                <a:latin typeface="PT Sans"/>
              </a:rPr>
              <a:t>Beharrung:</a:t>
            </a:r>
            <a:r>
              <a:rPr lang="de-DE" sz="3600" b="1" i="1" strike="noStrike" spc="-1">
                <a:solidFill>
                  <a:srgbClr val="145F32"/>
                </a:solidFill>
                <a:latin typeface="PT Sans"/>
              </a:rPr>
              <a:t> langes Festhalten an konventionellen Technologien, schleppender Ausbau Erneuerbarer Energien</a:t>
            </a:r>
            <a:endParaRPr lang="de-DE" sz="36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pos="471960" algn="l"/>
              </a:tabLst>
            </a:pPr>
            <a:r>
              <a:rPr lang="de-DE" sz="3600" b="1" i="1" u="sng" strike="noStrike" spc="-1">
                <a:solidFill>
                  <a:srgbClr val="145F32"/>
                </a:solidFill>
                <a:uFillTx/>
                <a:latin typeface="PT Sans"/>
              </a:rPr>
              <a:t>Technologieoffen</a:t>
            </a:r>
            <a:r>
              <a:rPr lang="de-DE" sz="3600" b="1" i="1" strike="noStrike" spc="-1">
                <a:solidFill>
                  <a:srgbClr val="145F32"/>
                </a:solidFill>
                <a:latin typeface="PT Sans"/>
              </a:rPr>
              <a:t>: die günstigsten Technologien werden genutzt</a:t>
            </a:r>
            <a:endParaRPr lang="de-DE" sz="36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pos="471960" algn="l"/>
              </a:tabLst>
            </a:pPr>
            <a:r>
              <a:rPr lang="de-DE" sz="3600" b="1" i="1" u="sng" strike="noStrike" spc="-1">
                <a:solidFill>
                  <a:srgbClr val="145F32"/>
                </a:solidFill>
                <a:uFillTx/>
                <a:latin typeface="PT Sans"/>
              </a:rPr>
              <a:t>Effizienz</a:t>
            </a:r>
            <a:r>
              <a:rPr lang="de-DE" sz="3600" b="1" i="1" strike="noStrike" spc="-1">
                <a:solidFill>
                  <a:srgbClr val="145F32"/>
                </a:solidFill>
                <a:latin typeface="PT Sans"/>
              </a:rPr>
              <a:t>: wir werden zu „Energiesparer*innen“</a:t>
            </a:r>
            <a:endParaRPr lang="de-DE" sz="36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pos="471960" algn="l"/>
              </a:tabLst>
            </a:pPr>
            <a:r>
              <a:rPr lang="de-DE" sz="3600" b="1" i="1" u="sng" strike="noStrike" spc="-1">
                <a:solidFill>
                  <a:srgbClr val="145F32"/>
                </a:solidFill>
                <a:uFillTx/>
                <a:latin typeface="PT Sans"/>
              </a:rPr>
              <a:t>Robust</a:t>
            </a:r>
            <a:r>
              <a:rPr lang="de-DE" sz="3600" b="1" i="1" strike="noStrike" spc="-1">
                <a:solidFill>
                  <a:srgbClr val="145F32"/>
                </a:solidFill>
                <a:latin typeface="PT Sans"/>
              </a:rPr>
              <a:t>: geopolitische Krisen bzgl. Import PV-Module, synthetische Kraftstoffe. Wetterextreme wg. Klimawandel</a:t>
            </a:r>
            <a:endParaRPr lang="de-DE" sz="3600" b="0" strike="noStrike" spc="-1">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Ergebnisse der Studie</a:t>
            </a:r>
            <a:endParaRPr lang="de-DE" sz="5000" b="0" strike="noStrike" spc="-1">
              <a:solidFill>
                <a:srgbClr val="000000"/>
              </a:solidFill>
              <a:latin typeface="Arial"/>
            </a:endParaRPr>
          </a:p>
        </p:txBody>
      </p:sp>
      <p:sp>
        <p:nvSpPr>
          <p:cNvPr id="75" name="PlaceHolder 2"/>
          <p:cNvSpPr>
            <a:spLocks noGrp="1"/>
          </p:cNvSpPr>
          <p:nvPr>
            <p:ph/>
          </p:nvPr>
        </p:nvSpPr>
        <p:spPr>
          <a:xfrm>
            <a:off x="504000" y="972000"/>
            <a:ext cx="9071280" cy="442764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rPr>
              <a:t>Klimaneutralität in Deutschland bis 2045 ist machbar!</a:t>
            </a:r>
            <a:endParaRPr lang="de-DE"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ea typeface="Microsoft YaHei"/>
              </a:rPr>
              <a:t>2020 (erste Version der Studie) wäre auch Klimaneutralität bis 2035 machbar gewesen. </a:t>
            </a:r>
            <a:endParaRPr lang="de-DE"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ea typeface="Microsoft YaHei"/>
              </a:rPr>
              <a:t>Die Kosten sind je Szenario sehr verschieden. </a:t>
            </a:r>
            <a:br>
              <a:rPr sz="3200"/>
            </a:br>
            <a:r>
              <a:rPr lang="de-DE" sz="3200" b="1" i="1" strike="noStrike" spc="-1">
                <a:solidFill>
                  <a:srgbClr val="145F32"/>
                </a:solidFill>
                <a:latin typeface="PT Sans"/>
                <a:ea typeface="Microsoft YaHei"/>
              </a:rPr>
              <a:t>Je mehr Widerstände, desto teurer wird es.</a:t>
            </a:r>
            <a:endParaRPr lang="de-DE" sz="3200" b="0" strike="noStrike" spc="-1">
              <a:solidFill>
                <a:srgbClr val="000000"/>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360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Annahmen:   z.B. Verkehr</a:t>
            </a:r>
            <a:endParaRPr lang="de-DE" sz="5000" b="0" strike="noStrike" spc="-1">
              <a:solidFill>
                <a:srgbClr val="000000"/>
              </a:solidFill>
              <a:latin typeface="Arial"/>
            </a:endParaRPr>
          </a:p>
        </p:txBody>
      </p:sp>
      <p:pic>
        <p:nvPicPr>
          <p:cNvPr id="77" name="Grafik 76"/>
          <p:cNvPicPr/>
          <p:nvPr/>
        </p:nvPicPr>
        <p:blipFill>
          <a:blip r:embed="rId2"/>
          <a:stretch/>
        </p:blipFill>
        <p:spPr>
          <a:xfrm>
            <a:off x="527040" y="800280"/>
            <a:ext cx="8832600" cy="3059640"/>
          </a:xfrm>
          <a:prstGeom prst="rect">
            <a:avLst/>
          </a:prstGeom>
          <a:ln w="0">
            <a:noFill/>
          </a:ln>
        </p:spPr>
      </p:pic>
      <p:pic>
        <p:nvPicPr>
          <p:cNvPr id="78" name="Grafik 77"/>
          <p:cNvPicPr/>
          <p:nvPr/>
        </p:nvPicPr>
        <p:blipFill>
          <a:blip r:embed="rId3"/>
          <a:stretch/>
        </p:blipFill>
        <p:spPr>
          <a:xfrm>
            <a:off x="540000" y="4104000"/>
            <a:ext cx="8819640" cy="1312560"/>
          </a:xfrm>
          <a:prstGeom prst="rect">
            <a:avLst/>
          </a:prstGeom>
          <a:ln w="0">
            <a:noFill/>
          </a:ln>
        </p:spPr>
      </p:pic>
      <p:sp>
        <p:nvSpPr>
          <p:cNvPr id="79" name="PlaceHolder 2"/>
          <p:cNvSpPr>
            <a:spLocks noGrp="1"/>
          </p:cNvSpPr>
          <p:nvPr>
            <p:ph/>
          </p:nvPr>
        </p:nvSpPr>
        <p:spPr>
          <a:xfrm>
            <a:off x="792000" y="4392000"/>
            <a:ext cx="8279640" cy="1259640"/>
          </a:xfrm>
          <a:prstGeom prst="rect">
            <a:avLst/>
          </a:prstGeom>
          <a:noFill/>
          <a:ln w="0">
            <a:noFill/>
          </a:ln>
        </p:spPr>
        <p:txBody>
          <a:bodyPr lIns="0" tIns="0" rIns="0" bIns="0" anchor="t">
            <a:normAutofit fontScale="94722"/>
          </a:bodyPr>
          <a:lstStyle/>
          <a:p>
            <a:pPr marL="432000" indent="0">
              <a:lnSpc>
                <a:spcPct val="100000"/>
              </a:lnSpc>
              <a:spcBef>
                <a:spcPts val="1417"/>
              </a:spcBef>
              <a:buNone/>
              <a:tabLst>
                <a:tab pos="0" algn="l"/>
              </a:tabLst>
            </a:pPr>
            <a:endParaRPr lang="de-DE" sz="1000" b="0" strike="noStrike" spc="-1">
              <a:solidFill>
                <a:srgbClr val="000000"/>
              </a:solidFill>
              <a:latin typeface="Arial"/>
            </a:endParaRPr>
          </a:p>
          <a:p>
            <a:pPr marL="432000" indent="0">
              <a:lnSpc>
                <a:spcPct val="100000"/>
              </a:lnSpc>
              <a:spcBef>
                <a:spcPts val="1417"/>
              </a:spcBef>
              <a:buNone/>
              <a:tabLst>
                <a:tab pos="0" algn="l"/>
              </a:tabLst>
            </a:pPr>
            <a:r>
              <a:rPr lang="de-DE" sz="1000" b="1" i="1" strike="noStrike" spc="-1">
                <a:solidFill>
                  <a:srgbClr val="145F32"/>
                </a:solidFill>
                <a:latin typeface="PT Sans"/>
                <a:ea typeface="Microsoft YaHei"/>
              </a:rPr>
              <a:t> </a:t>
            </a:r>
            <a:endParaRPr lang="de-DE" sz="1000" b="0" strike="noStrike" spc="-1">
              <a:solidFill>
                <a:srgbClr val="000000"/>
              </a:solidFill>
              <a:latin typeface="Arial"/>
            </a:endParaRPr>
          </a:p>
          <a:p>
            <a:pPr marL="432000" indent="0">
              <a:lnSpc>
                <a:spcPct val="100000"/>
              </a:lnSpc>
              <a:spcBef>
                <a:spcPts val="1417"/>
              </a:spcBef>
              <a:buNone/>
              <a:tabLst>
                <a:tab pos="0" algn="l"/>
              </a:tabLst>
            </a:pPr>
            <a:r>
              <a:rPr lang="de-DE" sz="1000" b="1" i="1" strike="noStrike" spc="-1">
                <a:solidFill>
                  <a:srgbClr val="145F32"/>
                </a:solidFill>
                <a:latin typeface="PT Sans"/>
                <a:ea typeface="Microsoft YaHei"/>
              </a:rPr>
              <a:t> </a:t>
            </a:r>
            <a:endParaRPr lang="de-DE" sz="1000" b="0" strike="noStrike" spc="-1">
              <a:solidFill>
                <a:srgbClr val="000000"/>
              </a:solidFill>
              <a:latin typeface="Arial"/>
            </a:endParaRPr>
          </a:p>
          <a:p>
            <a:pPr marL="432000" indent="0">
              <a:lnSpc>
                <a:spcPct val="100000"/>
              </a:lnSpc>
              <a:spcBef>
                <a:spcPts val="1417"/>
              </a:spcBef>
              <a:buNone/>
              <a:tabLst>
                <a:tab pos="0" algn="l"/>
              </a:tabLst>
            </a:pPr>
            <a:r>
              <a:rPr lang="de-DE" sz="1000" b="1" i="1" strike="noStrike" spc="-1">
                <a:solidFill>
                  <a:srgbClr val="145F32"/>
                </a:solidFill>
                <a:latin typeface="PT Sans"/>
                <a:ea typeface="Microsoft YaHei"/>
              </a:rPr>
              <a:t> </a:t>
            </a:r>
            <a:br>
              <a:rPr sz="1000"/>
            </a:br>
            <a:r>
              <a:rPr lang="de-DE" sz="1000" b="1" i="1" strike="noStrike" spc="-1">
                <a:solidFill>
                  <a:srgbClr val="145F32"/>
                </a:solidFill>
                <a:latin typeface="PT Sans"/>
                <a:ea typeface="Microsoft YaHei"/>
              </a:rPr>
              <a:t>Studie von 2024,  S. 21, 22</a:t>
            </a:r>
            <a:endParaRPr lang="de-DE" sz="1000" b="0" strike="noStrike" spc="-1">
              <a:solidFill>
                <a:srgbClr val="000000"/>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360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Annahmen: z.B. Wärmebedarf</a:t>
            </a:r>
            <a:endParaRPr lang="de-DE" sz="5000" b="0" strike="noStrike" spc="-1">
              <a:solidFill>
                <a:srgbClr val="000000"/>
              </a:solidFill>
              <a:latin typeface="Arial"/>
            </a:endParaRPr>
          </a:p>
        </p:txBody>
      </p:sp>
      <p:sp>
        <p:nvSpPr>
          <p:cNvPr id="81" name="PlaceHolder 2"/>
          <p:cNvSpPr>
            <a:spLocks noGrp="1"/>
          </p:cNvSpPr>
          <p:nvPr>
            <p:ph/>
          </p:nvPr>
        </p:nvSpPr>
        <p:spPr>
          <a:xfrm>
            <a:off x="0" y="1692000"/>
            <a:ext cx="10079640" cy="397764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r>
              <a:rPr lang="de-DE" sz="3200" b="1" i="1" strike="noStrike" spc="-1">
                <a:solidFill>
                  <a:srgbClr val="145F32"/>
                </a:solidFill>
                <a:latin typeface="PT Sans"/>
              </a:rPr>
              <a:t>Anstieg beheizte Gebäudefläche: </a:t>
            </a:r>
            <a:br>
              <a:rPr sz="3200"/>
            </a:br>
            <a:r>
              <a:rPr lang="de-DE" sz="3200" b="1" i="1" strike="noStrike" spc="-1">
                <a:solidFill>
                  <a:srgbClr val="145F32"/>
                </a:solidFill>
                <a:latin typeface="PT Sans"/>
              </a:rPr>
              <a:t>2030 um 2,5 % höher als 2021</a:t>
            </a:r>
            <a:br>
              <a:rPr sz="3200"/>
            </a:br>
            <a:r>
              <a:rPr lang="de-DE" sz="3200" b="1" i="1" strike="noStrike" spc="-1">
                <a:solidFill>
                  <a:srgbClr val="145F32"/>
                </a:solidFill>
                <a:latin typeface="PT Sans"/>
              </a:rPr>
              <a:t>2045 um 1,7 % höher als 2021 </a:t>
            </a:r>
            <a:r>
              <a:rPr lang="de-DE" sz="2600" b="1" i="1" strike="noStrike" spc="-1">
                <a:solidFill>
                  <a:srgbClr val="145F32"/>
                </a:solidFill>
                <a:latin typeface="PT Sans"/>
              </a:rPr>
              <a:t>(also etwas niedriger als 2030)</a:t>
            </a:r>
            <a:br>
              <a:rPr sz="2600"/>
            </a:br>
            <a:endParaRPr lang="de-DE" sz="26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Wärmebedarf </a:t>
            </a:r>
            <a:r>
              <a:rPr lang="de-DE" sz="2400" b="1" i="1" strike="noStrike" spc="-1">
                <a:solidFill>
                  <a:srgbClr val="145F32"/>
                </a:solidFill>
                <a:latin typeface="PT Sans"/>
                <a:ea typeface="Microsoft YaHei"/>
              </a:rPr>
              <a:t>(gemäß Entwicklung der Heizgradtage)</a:t>
            </a:r>
            <a:r>
              <a:rPr lang="de-DE" sz="3200" b="1" i="1" strike="noStrike" spc="-1">
                <a:solidFill>
                  <a:srgbClr val="145F32"/>
                </a:solidFill>
                <a:latin typeface="PT Sans"/>
                <a:ea typeface="Microsoft YaHei"/>
              </a:rPr>
              <a:t> </a:t>
            </a:r>
            <a:br>
              <a:rPr sz="3200"/>
            </a:br>
            <a:r>
              <a:rPr lang="de-DE" sz="3200" b="1" i="1" strike="noStrike" spc="-1">
                <a:solidFill>
                  <a:srgbClr val="145F32"/>
                </a:solidFill>
                <a:latin typeface="PT Sans"/>
                <a:ea typeface="Microsoft YaHei"/>
              </a:rPr>
              <a:t>2045 um 5,3% niedriger als 2020</a:t>
            </a:r>
            <a:br>
              <a:rPr sz="3200"/>
            </a:br>
            <a:br>
              <a:rPr sz="3200"/>
            </a:br>
            <a:r>
              <a:rPr lang="de-DE" sz="1000" b="1" i="1" strike="noStrike" spc="-1">
                <a:solidFill>
                  <a:srgbClr val="145F32"/>
                </a:solidFill>
                <a:latin typeface="PT Sans"/>
                <a:ea typeface="Microsoft YaHei"/>
              </a:rPr>
              <a:t> </a:t>
            </a:r>
            <a:br>
              <a:rPr sz="1000"/>
            </a:br>
            <a:r>
              <a:rPr lang="de-DE" sz="1000" b="1" i="1" strike="noStrike" spc="-1">
                <a:solidFill>
                  <a:srgbClr val="145F32"/>
                </a:solidFill>
                <a:latin typeface="PT Sans"/>
                <a:ea typeface="Microsoft YaHei"/>
              </a:rPr>
              <a:t>Studie von 2024,  S. 20, 21</a:t>
            </a:r>
            <a:endParaRPr lang="de-DE" sz="1000" b="0" strike="noStrike" spc="-1">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Thema Dunkelflauten</a:t>
            </a:r>
            <a:endParaRPr lang="de-DE" sz="5000" b="0" strike="noStrike" spc="-1">
              <a:solidFill>
                <a:srgbClr val="000000"/>
              </a:solidFill>
              <a:latin typeface="Arial"/>
            </a:endParaRPr>
          </a:p>
        </p:txBody>
      </p:sp>
      <p:sp>
        <p:nvSpPr>
          <p:cNvPr id="83" name="PlaceHolder 2"/>
          <p:cNvSpPr>
            <a:spLocks noGrp="1"/>
          </p:cNvSpPr>
          <p:nvPr>
            <p:ph/>
          </p:nvPr>
        </p:nvSpPr>
        <p:spPr>
          <a:xfrm>
            <a:off x="504000" y="972000"/>
            <a:ext cx="6515640" cy="190764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r>
              <a:rPr lang="de-DE" sz="3200" b="1" i="1" strike="noStrike" spc="-1">
                <a:solidFill>
                  <a:srgbClr val="145F32"/>
                </a:solidFill>
                <a:latin typeface="PT Sans"/>
              </a:rPr>
              <a:t>Ausbau der Erneuerbaren Energien</a:t>
            </a:r>
            <a:endParaRPr lang="de-DE" sz="3200" b="0" strike="noStrike" spc="-1">
              <a:solidFill>
                <a:srgbClr val="000000"/>
              </a:solidFill>
              <a:latin typeface="Arial"/>
            </a:endParaRPr>
          </a:p>
        </p:txBody>
      </p:sp>
      <p:pic>
        <p:nvPicPr>
          <p:cNvPr id="84" name="Grafik 83"/>
          <p:cNvPicPr/>
          <p:nvPr/>
        </p:nvPicPr>
        <p:blipFill>
          <a:blip r:embed="rId3"/>
          <a:stretch/>
        </p:blipFill>
        <p:spPr>
          <a:xfrm>
            <a:off x="710280" y="1601280"/>
            <a:ext cx="4869360" cy="3978360"/>
          </a:xfrm>
          <a:prstGeom prst="rect">
            <a:avLst/>
          </a:prstGeom>
          <a:ln w="0">
            <a:noFill/>
          </a:ln>
        </p:spPr>
      </p:pic>
      <p:pic>
        <p:nvPicPr>
          <p:cNvPr id="85" name="Grafik 84"/>
          <p:cNvPicPr/>
          <p:nvPr/>
        </p:nvPicPr>
        <p:blipFill>
          <a:blip r:embed="rId4"/>
          <a:stretch/>
        </p:blipFill>
        <p:spPr>
          <a:xfrm>
            <a:off x="5580000" y="4616640"/>
            <a:ext cx="1439640" cy="423000"/>
          </a:xfrm>
          <a:prstGeom prst="rect">
            <a:avLst/>
          </a:prstGeom>
          <a:ln w="0">
            <a:noFill/>
          </a:ln>
        </p:spPr>
      </p:pic>
      <p:pic>
        <p:nvPicPr>
          <p:cNvPr id="86" name="Grafik 85"/>
          <p:cNvPicPr/>
          <p:nvPr/>
        </p:nvPicPr>
        <p:blipFill>
          <a:blip r:embed="rId5"/>
          <a:stretch/>
        </p:blipFill>
        <p:spPr>
          <a:xfrm>
            <a:off x="5556960" y="4140000"/>
            <a:ext cx="2002680" cy="324000"/>
          </a:xfrm>
          <a:prstGeom prst="rect">
            <a:avLst/>
          </a:prstGeom>
          <a:ln w="0">
            <a:noFill/>
          </a:ln>
        </p:spPr>
      </p:pic>
      <p:pic>
        <p:nvPicPr>
          <p:cNvPr id="87" name="Grafik 86"/>
          <p:cNvPicPr/>
          <p:nvPr/>
        </p:nvPicPr>
        <p:blipFill>
          <a:blip r:embed="rId6"/>
          <a:stretch/>
        </p:blipFill>
        <p:spPr>
          <a:xfrm>
            <a:off x="5541120" y="3636000"/>
            <a:ext cx="1622520" cy="335880"/>
          </a:xfrm>
          <a:prstGeom prst="rect">
            <a:avLst/>
          </a:prstGeom>
          <a:ln w="0">
            <a:noFill/>
          </a:ln>
        </p:spPr>
      </p:pic>
      <p:pic>
        <p:nvPicPr>
          <p:cNvPr id="88" name="Grafik 87"/>
          <p:cNvPicPr/>
          <p:nvPr/>
        </p:nvPicPr>
        <p:blipFill>
          <a:blip r:embed="rId7"/>
          <a:stretch/>
        </p:blipFill>
        <p:spPr>
          <a:xfrm>
            <a:off x="5508000" y="3221280"/>
            <a:ext cx="1798920" cy="378360"/>
          </a:xfrm>
          <a:prstGeom prst="rect">
            <a:avLst/>
          </a:prstGeom>
          <a:ln w="0">
            <a:noFill/>
          </a:ln>
        </p:spPr>
      </p:pic>
      <p:pic>
        <p:nvPicPr>
          <p:cNvPr id="89" name="Grafik 88"/>
          <p:cNvPicPr/>
          <p:nvPr/>
        </p:nvPicPr>
        <p:blipFill>
          <a:blip r:embed="rId8"/>
          <a:stretch/>
        </p:blipFill>
        <p:spPr>
          <a:xfrm>
            <a:off x="5580000" y="2700000"/>
            <a:ext cx="1619640" cy="324720"/>
          </a:xfrm>
          <a:prstGeom prst="rect">
            <a:avLst/>
          </a:prstGeom>
          <a:ln w="0">
            <a:noFill/>
          </a:ln>
        </p:spPr>
      </p:pic>
      <p:sp>
        <p:nvSpPr>
          <p:cNvPr id="90" name="Rechteck 89"/>
          <p:cNvSpPr/>
          <p:nvPr/>
        </p:nvSpPr>
        <p:spPr>
          <a:xfrm>
            <a:off x="7920000" y="5400000"/>
            <a:ext cx="2159640" cy="23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Bef>
                <a:spcPts val="1417"/>
              </a:spcBef>
            </a:pPr>
            <a:r>
              <a:rPr lang="de-DE" sz="1000" b="1" i="1" strike="noStrike" spc="-1">
                <a:solidFill>
                  <a:srgbClr val="145F32"/>
                </a:solidFill>
                <a:latin typeface="PT Sans"/>
                <a:ea typeface="Microsoft YaHei"/>
              </a:rPr>
              <a:t>Studie von 2024,  S. 38</a:t>
            </a:r>
            <a:endParaRPr lang="de-DE" sz="1000" b="0" strike="noStrike" spc="-1">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Thema Dunkelflauten</a:t>
            </a:r>
            <a:endParaRPr lang="de-DE" sz="5000" b="0" strike="noStrike" spc="-1">
              <a:solidFill>
                <a:srgbClr val="000000"/>
              </a:solidFill>
              <a:latin typeface="Arial"/>
            </a:endParaRPr>
          </a:p>
        </p:txBody>
      </p:sp>
      <p:sp>
        <p:nvSpPr>
          <p:cNvPr id="92" name="PlaceHolder 2"/>
          <p:cNvSpPr>
            <a:spLocks noGrp="1"/>
          </p:cNvSpPr>
          <p:nvPr>
            <p:ph/>
          </p:nvPr>
        </p:nvSpPr>
        <p:spPr>
          <a:xfrm>
            <a:off x="324000" y="1260000"/>
            <a:ext cx="9575640" cy="431964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r>
              <a:rPr lang="de-DE" sz="3200" b="1" i="1" strike="noStrike" spc="-1">
                <a:solidFill>
                  <a:srgbClr val="145F32"/>
                </a:solidFill>
                <a:latin typeface="PT Sans"/>
              </a:rPr>
              <a:t>Strombereitstellung 2045</a:t>
            </a:r>
            <a:br>
              <a:rPr sz="3200"/>
            </a:br>
            <a:r>
              <a:rPr lang="de-DE" sz="3200" b="1" i="1" strike="noStrike" spc="-1">
                <a:solidFill>
                  <a:srgbClr val="145F32"/>
                </a:solidFill>
                <a:latin typeface="PT Sans"/>
              </a:rPr>
              <a:t>	Szenario „Technologieoffen“</a:t>
            </a:r>
            <a:endParaRPr lang="de-DE" sz="3200" b="0" strike="noStrike" spc="-1">
              <a:solidFill>
                <a:srgbClr val="000000"/>
              </a:solidFill>
              <a:latin typeface="Arial"/>
            </a:endParaRPr>
          </a:p>
          <a:p>
            <a:pPr marL="432000" indent="0">
              <a:lnSpc>
                <a:spcPct val="100000"/>
              </a:lnSpc>
              <a:spcBef>
                <a:spcPts val="1417"/>
              </a:spcBef>
              <a:buNone/>
              <a:tabLst>
                <a:tab pos="0" algn="l"/>
              </a:tabLst>
            </a:pPr>
            <a:endParaRPr lang="de-DE" sz="3200" b="0" strike="noStrike" spc="-1">
              <a:solidFill>
                <a:srgbClr val="000000"/>
              </a:solidFill>
              <a:latin typeface="Arial"/>
            </a:endParaRPr>
          </a:p>
          <a:p>
            <a:pPr marL="432000" indent="0">
              <a:lnSpc>
                <a:spcPct val="100000"/>
              </a:lnSpc>
              <a:spcBef>
                <a:spcPts val="1417"/>
              </a:spcBef>
              <a:buNone/>
              <a:tabLst>
                <a:tab pos="0" algn="l"/>
              </a:tabLst>
            </a:pPr>
            <a:br>
              <a:rPr sz="3200"/>
            </a:br>
            <a:r>
              <a:rPr lang="de-DE" sz="3200" b="1" i="1" strike="noStrike" spc="-1">
                <a:solidFill>
                  <a:srgbClr val="145F32"/>
                </a:solidFill>
                <a:latin typeface="PT Sans"/>
              </a:rPr>
              <a:t>Wind                     Photovoltaik        Wasserstoff</a:t>
            </a:r>
            <a:br>
              <a:rPr sz="3200"/>
            </a:br>
            <a:r>
              <a:rPr lang="de-DE" sz="3200" b="1" i="1" strike="noStrike" spc="-1">
                <a:solidFill>
                  <a:srgbClr val="145F32"/>
                </a:solidFill>
                <a:latin typeface="PT Sans"/>
              </a:rPr>
              <a:t>                                                               Wasserkraft</a:t>
            </a:r>
            <a:br>
              <a:rPr sz="3200"/>
            </a:br>
            <a:r>
              <a:rPr lang="de-DE" sz="3200" b="1" i="1" strike="noStrike" spc="-1">
                <a:solidFill>
                  <a:srgbClr val="145F32"/>
                </a:solidFill>
                <a:latin typeface="PT Sans"/>
              </a:rPr>
              <a:t>                                                                              Gas</a:t>
            </a:r>
            <a:br>
              <a:rPr sz="3200"/>
            </a:br>
            <a:r>
              <a:rPr lang="de-DE" sz="3200" b="1" i="1" strike="noStrike" spc="-1">
                <a:solidFill>
                  <a:srgbClr val="145F32"/>
                </a:solidFill>
                <a:latin typeface="PT Sans"/>
              </a:rPr>
              <a:t>                                                                 Stromimport</a:t>
            </a:r>
            <a:endParaRPr lang="de-DE" sz="3200" b="0" strike="noStrike" spc="-1">
              <a:solidFill>
                <a:srgbClr val="000000"/>
              </a:solidFill>
              <a:latin typeface="Arial"/>
            </a:endParaRPr>
          </a:p>
        </p:txBody>
      </p:sp>
      <p:pic>
        <p:nvPicPr>
          <p:cNvPr id="93" name="Grafik 92"/>
          <p:cNvPicPr/>
          <p:nvPr/>
        </p:nvPicPr>
        <p:blipFill>
          <a:blip r:embed="rId2"/>
          <a:stretch/>
        </p:blipFill>
        <p:spPr>
          <a:xfrm rot="16192800">
            <a:off x="4682160" y="-1572480"/>
            <a:ext cx="713880" cy="9358200"/>
          </a:xfrm>
          <a:prstGeom prst="rect">
            <a:avLst/>
          </a:prstGeom>
          <a:ln w="0">
            <a:noFill/>
          </a:ln>
        </p:spPr>
      </p:pic>
      <p:sp>
        <p:nvSpPr>
          <p:cNvPr id="94" name="Gerader Verbinder 93"/>
          <p:cNvSpPr/>
          <p:nvPr/>
        </p:nvSpPr>
        <p:spPr>
          <a:xfrm flipV="1">
            <a:off x="1800000" y="3473280"/>
            <a:ext cx="360000" cy="306720"/>
          </a:xfrm>
          <a:prstGeom prst="line">
            <a:avLst/>
          </a:prstGeom>
          <a:ln w="36000">
            <a:solidFill>
              <a:srgbClr val="145F32"/>
            </a:solidFill>
            <a:round/>
            <a:tailEnd type="triangle" w="med" len="med"/>
          </a:ln>
        </p:spPr>
        <p:style>
          <a:lnRef idx="0">
            <a:scrgbClr r="0" g="0" b="0"/>
          </a:lnRef>
          <a:fillRef idx="0">
            <a:scrgbClr r="0" g="0" b="0"/>
          </a:fillRef>
          <a:effectRef idx="0">
            <a:scrgbClr r="0" g="0" b="0"/>
          </a:effectRef>
          <a:fontRef idx="minor"/>
        </p:style>
        <p:txBody>
          <a:bodyPr lIns="108000" tIns="63000" rIns="108000" bIns="63000" anchor="ctr">
            <a:noAutofit/>
          </a:bodyPr>
          <a:lstStyle/>
          <a:p>
            <a:endParaRPr lang="de-DE" sz="1800" b="0" strike="noStrike" spc="-1">
              <a:solidFill>
                <a:srgbClr val="000000"/>
              </a:solidFill>
              <a:latin typeface="Arial"/>
              <a:ea typeface="DejaVu Sans"/>
            </a:endParaRPr>
          </a:p>
        </p:txBody>
      </p:sp>
      <p:sp>
        <p:nvSpPr>
          <p:cNvPr id="95" name="Gerader Verbinder 94"/>
          <p:cNvSpPr/>
          <p:nvPr/>
        </p:nvSpPr>
        <p:spPr>
          <a:xfrm flipV="1">
            <a:off x="9684000" y="3473280"/>
            <a:ext cx="360" cy="1746720"/>
          </a:xfrm>
          <a:prstGeom prst="line">
            <a:avLst/>
          </a:prstGeom>
          <a:ln w="36000">
            <a:solidFill>
              <a:srgbClr val="145F32"/>
            </a:solidFill>
            <a:round/>
            <a:tailEnd type="triangle" w="med" len="med"/>
          </a:ln>
        </p:spPr>
        <p:style>
          <a:lnRef idx="0">
            <a:scrgbClr r="0" g="0" b="0"/>
          </a:lnRef>
          <a:fillRef idx="0">
            <a:scrgbClr r="0" g="0" b="0"/>
          </a:fillRef>
          <a:effectRef idx="0">
            <a:scrgbClr r="0" g="0" b="0"/>
          </a:effectRef>
          <a:fontRef idx="minor"/>
        </p:style>
        <p:txBody>
          <a:bodyPr lIns="108000" tIns="63000" rIns="108000" bIns="63000" anchor="ctr">
            <a:noAutofit/>
          </a:bodyPr>
          <a:lstStyle/>
          <a:p>
            <a:endParaRPr lang="de-DE" sz="1800" b="0" strike="noStrike" spc="-1">
              <a:solidFill>
                <a:srgbClr val="000000"/>
              </a:solidFill>
              <a:latin typeface="Arial"/>
              <a:ea typeface="DejaVu Sans"/>
            </a:endParaRPr>
          </a:p>
        </p:txBody>
      </p:sp>
      <p:sp>
        <p:nvSpPr>
          <p:cNvPr id="96" name="Gerader Verbinder 95"/>
          <p:cNvSpPr/>
          <p:nvPr/>
        </p:nvSpPr>
        <p:spPr>
          <a:xfrm flipV="1">
            <a:off x="5940000" y="3473280"/>
            <a:ext cx="360000" cy="306720"/>
          </a:xfrm>
          <a:prstGeom prst="line">
            <a:avLst/>
          </a:prstGeom>
          <a:ln w="36000">
            <a:solidFill>
              <a:srgbClr val="145F32"/>
            </a:solidFill>
            <a:round/>
            <a:tailEnd type="triangle" w="med" len="med"/>
          </a:ln>
        </p:spPr>
        <p:style>
          <a:lnRef idx="0">
            <a:scrgbClr r="0" g="0" b="0"/>
          </a:lnRef>
          <a:fillRef idx="0">
            <a:scrgbClr r="0" g="0" b="0"/>
          </a:fillRef>
          <a:effectRef idx="0">
            <a:scrgbClr r="0" g="0" b="0"/>
          </a:effectRef>
          <a:fontRef idx="minor"/>
        </p:style>
        <p:txBody>
          <a:bodyPr lIns="108000" tIns="63000" rIns="108000" bIns="63000" anchor="ctr">
            <a:noAutofit/>
          </a:bodyPr>
          <a:lstStyle/>
          <a:p>
            <a:endParaRPr lang="de-DE" sz="1800" b="0" strike="noStrike" spc="-1">
              <a:solidFill>
                <a:srgbClr val="000000"/>
              </a:solidFill>
              <a:latin typeface="Arial"/>
              <a:ea typeface="DejaVu Sans"/>
            </a:endParaRPr>
          </a:p>
        </p:txBody>
      </p:sp>
      <p:sp>
        <p:nvSpPr>
          <p:cNvPr id="97" name="Gerader Verbinder 96"/>
          <p:cNvSpPr/>
          <p:nvPr/>
        </p:nvSpPr>
        <p:spPr>
          <a:xfrm flipV="1">
            <a:off x="9000000" y="3509280"/>
            <a:ext cx="360" cy="306720"/>
          </a:xfrm>
          <a:prstGeom prst="line">
            <a:avLst/>
          </a:prstGeom>
          <a:ln w="36000">
            <a:solidFill>
              <a:srgbClr val="145F32"/>
            </a:solidFill>
            <a:round/>
            <a:tailEnd type="triangle" w="med" len="med"/>
          </a:ln>
        </p:spPr>
        <p:style>
          <a:lnRef idx="0">
            <a:scrgbClr r="0" g="0" b="0"/>
          </a:lnRef>
          <a:fillRef idx="0">
            <a:scrgbClr r="0" g="0" b="0"/>
          </a:fillRef>
          <a:effectRef idx="0">
            <a:scrgbClr r="0" g="0" b="0"/>
          </a:effectRef>
          <a:fontRef idx="minor"/>
        </p:style>
        <p:txBody>
          <a:bodyPr lIns="108000" tIns="63000" rIns="108000" bIns="63000" anchor="ctr">
            <a:noAutofit/>
          </a:bodyPr>
          <a:lstStyle/>
          <a:p>
            <a:endParaRPr lang="de-DE" sz="1800" b="0" strike="noStrike" spc="-1">
              <a:solidFill>
                <a:srgbClr val="000000"/>
              </a:solidFill>
              <a:latin typeface="Arial"/>
              <a:ea typeface="DejaVu Sans"/>
            </a:endParaRPr>
          </a:p>
        </p:txBody>
      </p:sp>
      <p:sp>
        <p:nvSpPr>
          <p:cNvPr id="98" name="Gerader Verbinder 97"/>
          <p:cNvSpPr/>
          <p:nvPr/>
        </p:nvSpPr>
        <p:spPr>
          <a:xfrm flipV="1">
            <a:off x="9252000" y="3473280"/>
            <a:ext cx="360" cy="666720"/>
          </a:xfrm>
          <a:prstGeom prst="line">
            <a:avLst/>
          </a:prstGeom>
          <a:ln w="36000">
            <a:solidFill>
              <a:srgbClr val="145F32"/>
            </a:solidFill>
            <a:round/>
            <a:tailEnd type="triangle" w="med" len="med"/>
          </a:ln>
        </p:spPr>
        <p:style>
          <a:lnRef idx="0">
            <a:scrgbClr r="0" g="0" b="0"/>
          </a:lnRef>
          <a:fillRef idx="0">
            <a:scrgbClr r="0" g="0" b="0"/>
          </a:fillRef>
          <a:effectRef idx="0">
            <a:scrgbClr r="0" g="0" b="0"/>
          </a:effectRef>
          <a:fontRef idx="minor"/>
        </p:style>
        <p:txBody>
          <a:bodyPr lIns="108000" tIns="63000" rIns="108000" bIns="63000" anchor="ctr">
            <a:noAutofit/>
          </a:bodyPr>
          <a:lstStyle/>
          <a:p>
            <a:endParaRPr lang="de-DE" sz="1800" b="0" strike="noStrike" spc="-1">
              <a:solidFill>
                <a:srgbClr val="000000"/>
              </a:solidFill>
              <a:latin typeface="Arial"/>
              <a:ea typeface="DejaVu Sans"/>
            </a:endParaRPr>
          </a:p>
        </p:txBody>
      </p:sp>
      <p:sp>
        <p:nvSpPr>
          <p:cNvPr id="99" name="Gerader Verbinder 98"/>
          <p:cNvSpPr/>
          <p:nvPr/>
        </p:nvSpPr>
        <p:spPr>
          <a:xfrm flipV="1">
            <a:off x="9504000" y="3473280"/>
            <a:ext cx="360" cy="1206720"/>
          </a:xfrm>
          <a:prstGeom prst="line">
            <a:avLst/>
          </a:prstGeom>
          <a:ln w="36000">
            <a:solidFill>
              <a:srgbClr val="145F32"/>
            </a:solidFill>
            <a:round/>
            <a:tailEnd type="triangle" w="med" len="med"/>
          </a:ln>
        </p:spPr>
        <p:style>
          <a:lnRef idx="0">
            <a:scrgbClr r="0" g="0" b="0"/>
          </a:lnRef>
          <a:fillRef idx="0">
            <a:scrgbClr r="0" g="0" b="0"/>
          </a:fillRef>
          <a:effectRef idx="0">
            <a:scrgbClr r="0" g="0" b="0"/>
          </a:effectRef>
          <a:fontRef idx="minor"/>
        </p:style>
        <p:txBody>
          <a:bodyPr lIns="108000" tIns="63000" rIns="108000" bIns="63000" anchor="ctr">
            <a:noAutofit/>
          </a:bodyPr>
          <a:lstStyle/>
          <a:p>
            <a:endParaRPr lang="de-DE" sz="1800" b="0" strike="noStrike" spc="-1">
              <a:solidFill>
                <a:srgbClr val="000000"/>
              </a:solidFill>
              <a:latin typeface="Arial"/>
              <a:ea typeface="DejaVu Sans"/>
            </a:endParaRPr>
          </a:p>
        </p:txBody>
      </p:sp>
      <p:sp>
        <p:nvSpPr>
          <p:cNvPr id="100" name="Gerader Verbinder 99"/>
          <p:cNvSpPr/>
          <p:nvPr/>
        </p:nvSpPr>
        <p:spPr>
          <a:xfrm>
            <a:off x="8640000" y="3816000"/>
            <a:ext cx="360000" cy="360"/>
          </a:xfrm>
          <a:prstGeom prst="line">
            <a:avLst/>
          </a:prstGeom>
          <a:ln w="36000">
            <a:solidFill>
              <a:srgbClr val="145F32"/>
            </a:solidFill>
            <a:round/>
          </a:ln>
        </p:spPr>
        <p:style>
          <a:lnRef idx="0">
            <a:scrgbClr r="0" g="0" b="0"/>
          </a:lnRef>
          <a:fillRef idx="0">
            <a:scrgbClr r="0" g="0" b="0"/>
          </a:fillRef>
          <a:effectRef idx="0">
            <a:scrgbClr r="0" g="0" b="0"/>
          </a:effectRef>
          <a:fontRef idx="minor"/>
        </p:style>
        <p:txBody>
          <a:bodyPr lIns="108000" tIns="-63000" rIns="108000" bIns="-63000" anchor="ctr">
            <a:noAutofit/>
          </a:bodyPr>
          <a:lstStyle/>
          <a:p>
            <a:endParaRPr lang="de-DE" sz="1800" b="0" strike="noStrike" spc="-1">
              <a:solidFill>
                <a:srgbClr val="000000"/>
              </a:solidFill>
              <a:latin typeface="Arial"/>
              <a:ea typeface="DejaVu Sans"/>
            </a:endParaRPr>
          </a:p>
        </p:txBody>
      </p:sp>
      <p:sp>
        <p:nvSpPr>
          <p:cNvPr id="101" name="Rechteck 100"/>
          <p:cNvSpPr/>
          <p:nvPr/>
        </p:nvSpPr>
        <p:spPr>
          <a:xfrm>
            <a:off x="180000" y="5400000"/>
            <a:ext cx="2159640" cy="23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Bef>
                <a:spcPts val="1417"/>
              </a:spcBef>
            </a:pPr>
            <a:r>
              <a:rPr lang="de-DE" sz="1000" b="1" i="1" strike="noStrike" spc="-1">
                <a:solidFill>
                  <a:srgbClr val="145F32"/>
                </a:solidFill>
                <a:latin typeface="PT Sans"/>
                <a:ea typeface="Microsoft YaHei"/>
              </a:rPr>
              <a:t>Studie von 2024,  S. 35</a:t>
            </a:r>
            <a:endParaRPr lang="de-DE" sz="1000" b="0" strike="noStrike" spc="-1">
              <a:solidFill>
                <a:srgbClr val="000000"/>
              </a:solidFill>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Thema Dunkelflauten</a:t>
            </a:r>
            <a:endParaRPr lang="de-DE" sz="5000" b="0" strike="noStrike" spc="-1">
              <a:solidFill>
                <a:srgbClr val="000000"/>
              </a:solidFill>
              <a:latin typeface="Arial"/>
            </a:endParaRPr>
          </a:p>
        </p:txBody>
      </p:sp>
      <p:sp>
        <p:nvSpPr>
          <p:cNvPr id="103" name="PlaceHolder 2"/>
          <p:cNvSpPr>
            <a:spLocks noGrp="1"/>
          </p:cNvSpPr>
          <p:nvPr>
            <p:ph/>
          </p:nvPr>
        </p:nvSpPr>
        <p:spPr>
          <a:xfrm>
            <a:off x="324000" y="800280"/>
            <a:ext cx="9575640" cy="477936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r>
              <a:rPr lang="de-DE" sz="3200" b="1" i="1" strike="noStrike" spc="-1">
                <a:solidFill>
                  <a:srgbClr val="145F32"/>
                </a:solidFill>
                <a:latin typeface="PT Sans"/>
              </a:rPr>
              <a:t>Regelbare Kraftwerke bis 2045</a:t>
            </a:r>
            <a:br>
              <a:rPr sz="3200"/>
            </a:b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endParaRPr lang="de-DE" sz="3200" b="0" strike="noStrike" spc="-1">
              <a:solidFill>
                <a:srgbClr val="000000"/>
              </a:solidFill>
              <a:latin typeface="Arial"/>
            </a:endParaRPr>
          </a:p>
          <a:p>
            <a:pPr marL="432000" indent="0">
              <a:lnSpc>
                <a:spcPct val="100000"/>
              </a:lnSpc>
              <a:spcBef>
                <a:spcPts val="1417"/>
              </a:spcBef>
              <a:buNone/>
              <a:tabLst>
                <a:tab pos="0" algn="l"/>
              </a:tabLst>
            </a:pPr>
            <a:br>
              <a:rPr sz="3200"/>
            </a:br>
            <a:r>
              <a:rPr lang="de-DE" sz="3200" b="1" i="1" strike="noStrike" spc="-1">
                <a:solidFill>
                  <a:srgbClr val="145F32"/>
                </a:solidFill>
                <a:latin typeface="PT Sans"/>
              </a:rPr>
              <a:t>                             </a:t>
            </a:r>
            <a:br>
              <a:rPr sz="3200"/>
            </a:br>
            <a:r>
              <a:rPr lang="de-DE" sz="3200" b="1" i="1" strike="noStrike" spc="-1">
                <a:solidFill>
                  <a:srgbClr val="145F32"/>
                </a:solidFill>
                <a:latin typeface="PT Sans"/>
              </a:rPr>
              <a:t>                                                               </a:t>
            </a:r>
            <a:br>
              <a:rPr sz="3200"/>
            </a:br>
            <a:r>
              <a:rPr lang="de-DE" sz="3200" b="1" i="1" strike="noStrike" spc="-1">
                <a:solidFill>
                  <a:srgbClr val="145F32"/>
                </a:solidFill>
                <a:latin typeface="PT Sans"/>
              </a:rPr>
              <a:t>                                                                              </a:t>
            </a:r>
            <a:br>
              <a:rPr sz="3200"/>
            </a:br>
            <a:r>
              <a:rPr lang="de-DE" sz="3200" b="1" i="1" strike="noStrike" spc="-1">
                <a:solidFill>
                  <a:srgbClr val="145F32"/>
                </a:solidFill>
                <a:latin typeface="PT Sans"/>
              </a:rPr>
              <a:t>                                                                 </a:t>
            </a:r>
            <a:endParaRPr lang="de-DE" sz="3200" b="0" strike="noStrike" spc="-1">
              <a:solidFill>
                <a:srgbClr val="000000"/>
              </a:solidFill>
              <a:latin typeface="Arial"/>
            </a:endParaRPr>
          </a:p>
        </p:txBody>
      </p:sp>
      <p:sp>
        <p:nvSpPr>
          <p:cNvPr id="104" name="Rechteck 103"/>
          <p:cNvSpPr/>
          <p:nvPr/>
        </p:nvSpPr>
        <p:spPr>
          <a:xfrm>
            <a:off x="8640000" y="5340240"/>
            <a:ext cx="1439640" cy="23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Bef>
                <a:spcPts val="1417"/>
              </a:spcBef>
            </a:pPr>
            <a:r>
              <a:rPr lang="de-DE" sz="1000" b="1" i="1" strike="noStrike" spc="-1">
                <a:solidFill>
                  <a:srgbClr val="145F32"/>
                </a:solidFill>
                <a:latin typeface="PT Sans"/>
                <a:ea typeface="Microsoft YaHei"/>
              </a:rPr>
              <a:t>Studie von 2024,  S. 39</a:t>
            </a:r>
            <a:endParaRPr lang="de-DE" sz="1000" b="0" strike="noStrike" spc="-1">
              <a:solidFill>
                <a:srgbClr val="000000"/>
              </a:solidFill>
              <a:latin typeface="Arial"/>
            </a:endParaRPr>
          </a:p>
        </p:txBody>
      </p:sp>
      <p:pic>
        <p:nvPicPr>
          <p:cNvPr id="105" name="Grafik 104"/>
          <p:cNvPicPr/>
          <p:nvPr/>
        </p:nvPicPr>
        <p:blipFill>
          <a:blip r:embed="rId3"/>
          <a:stretch/>
        </p:blipFill>
        <p:spPr>
          <a:xfrm>
            <a:off x="465480" y="1440000"/>
            <a:ext cx="5474160" cy="4139640"/>
          </a:xfrm>
          <a:prstGeom prst="rect">
            <a:avLst/>
          </a:prstGeom>
          <a:ln w="0">
            <a:noFill/>
          </a:ln>
        </p:spPr>
      </p:pic>
      <p:pic>
        <p:nvPicPr>
          <p:cNvPr id="106" name="Grafik 105"/>
          <p:cNvPicPr/>
          <p:nvPr/>
        </p:nvPicPr>
        <p:blipFill>
          <a:blip r:embed="rId4"/>
          <a:stretch/>
        </p:blipFill>
        <p:spPr>
          <a:xfrm>
            <a:off x="5940000" y="4803480"/>
            <a:ext cx="2237400" cy="416160"/>
          </a:xfrm>
          <a:prstGeom prst="rect">
            <a:avLst/>
          </a:prstGeom>
          <a:ln w="0">
            <a:noFill/>
          </a:ln>
        </p:spPr>
      </p:pic>
      <p:pic>
        <p:nvPicPr>
          <p:cNvPr id="107" name="Grafik 106"/>
          <p:cNvPicPr/>
          <p:nvPr/>
        </p:nvPicPr>
        <p:blipFill>
          <a:blip r:embed="rId5"/>
          <a:stretch/>
        </p:blipFill>
        <p:spPr>
          <a:xfrm>
            <a:off x="5796000" y="4140000"/>
            <a:ext cx="3419640" cy="411480"/>
          </a:xfrm>
          <a:prstGeom prst="rect">
            <a:avLst/>
          </a:prstGeom>
          <a:ln w="0">
            <a:noFill/>
          </a:ln>
        </p:spPr>
      </p:pic>
      <p:pic>
        <p:nvPicPr>
          <p:cNvPr id="108" name="Grafik 107"/>
          <p:cNvPicPr/>
          <p:nvPr/>
        </p:nvPicPr>
        <p:blipFill>
          <a:blip r:embed="rId6"/>
          <a:stretch/>
        </p:blipFill>
        <p:spPr>
          <a:xfrm>
            <a:off x="5832000" y="3672000"/>
            <a:ext cx="2447640" cy="374040"/>
          </a:xfrm>
          <a:prstGeom prst="rect">
            <a:avLst/>
          </a:prstGeom>
          <a:ln w="0">
            <a:noFill/>
          </a:ln>
        </p:spPr>
      </p:pic>
      <p:pic>
        <p:nvPicPr>
          <p:cNvPr id="109" name="Grafik 108"/>
          <p:cNvPicPr/>
          <p:nvPr/>
        </p:nvPicPr>
        <p:blipFill>
          <a:blip r:embed="rId7"/>
          <a:stretch/>
        </p:blipFill>
        <p:spPr>
          <a:xfrm>
            <a:off x="5910840" y="3161160"/>
            <a:ext cx="2572560" cy="438480"/>
          </a:xfrm>
          <a:prstGeom prst="rect">
            <a:avLst/>
          </a:prstGeom>
          <a:ln w="0">
            <a:noFill/>
          </a:ln>
        </p:spPr>
      </p:pic>
      <p:pic>
        <p:nvPicPr>
          <p:cNvPr id="110" name="Grafik 109"/>
          <p:cNvPicPr/>
          <p:nvPr/>
        </p:nvPicPr>
        <p:blipFill>
          <a:blip r:embed="rId8"/>
          <a:stretch/>
        </p:blipFill>
        <p:spPr>
          <a:xfrm>
            <a:off x="5868000" y="2676240"/>
            <a:ext cx="2862000" cy="38340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Thema Dunkelflauten</a:t>
            </a:r>
            <a:endParaRPr lang="de-DE" sz="5000" b="0" strike="noStrike" spc="-1">
              <a:solidFill>
                <a:srgbClr val="000000"/>
              </a:solidFill>
              <a:latin typeface="Arial"/>
            </a:endParaRPr>
          </a:p>
        </p:txBody>
      </p:sp>
      <p:sp>
        <p:nvSpPr>
          <p:cNvPr id="112" name="PlaceHolder 2"/>
          <p:cNvSpPr>
            <a:spLocks noGrp="1"/>
          </p:cNvSpPr>
          <p:nvPr>
            <p:ph/>
          </p:nvPr>
        </p:nvSpPr>
        <p:spPr>
          <a:xfrm>
            <a:off x="504000" y="1080000"/>
            <a:ext cx="9071280" cy="353448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endParaRPr lang="de-DE"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pos="0" algn="l"/>
              </a:tabLst>
            </a:pPr>
            <a:r>
              <a:rPr lang="de-DE" sz="3200" b="1" i="1" strike="noStrike" spc="-1">
                <a:solidFill>
                  <a:srgbClr val="145F32"/>
                </a:solidFill>
                <a:latin typeface="PT Sans"/>
              </a:rPr>
              <a:t>Aus „grünem“ Strom wird Methan-Gas oder Wasserstoff erzeugt</a:t>
            </a:r>
            <a:endParaRPr lang="de-DE"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pos="0" algn="l"/>
              </a:tabLst>
            </a:pPr>
            <a:r>
              <a:rPr lang="de-DE" sz="3200" b="1" i="1" strike="noStrike" spc="-1">
                <a:solidFill>
                  <a:srgbClr val="145F32"/>
                </a:solidFill>
                <a:latin typeface="PT Sans"/>
              </a:rPr>
              <a:t>Während der Dunkelflauten werden damit </a:t>
            </a:r>
            <a:br>
              <a:rPr sz="3200"/>
            </a:br>
            <a:r>
              <a:rPr lang="de-DE" sz="3200" b="1" i="1" strike="noStrike" spc="-1">
                <a:solidFill>
                  <a:srgbClr val="145F32"/>
                </a:solidFill>
                <a:latin typeface="PT Sans"/>
              </a:rPr>
              <a:t>Gas-Kraftwerke betrieben. </a:t>
            </a:r>
            <a:br>
              <a:rPr sz="3200"/>
            </a:br>
            <a:r>
              <a:rPr lang="de-DE" sz="3200" b="1" i="1" strike="noStrike" spc="-1">
                <a:solidFill>
                  <a:srgbClr val="145F32"/>
                </a:solidFill>
                <a:latin typeface="PT Sans"/>
              </a:rPr>
              <a:t>Außerdem auch mit Biogas.</a:t>
            </a:r>
            <a:endParaRPr lang="de-DE" sz="32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Ein Thema, viele Fragen...</a:t>
            </a:r>
            <a:endParaRPr lang="de-DE" sz="5000" b="0" strike="noStrike" spc="-1">
              <a:solidFill>
                <a:srgbClr val="000000"/>
              </a:solidFill>
              <a:latin typeface="Arial"/>
            </a:endParaRPr>
          </a:p>
        </p:txBody>
      </p:sp>
      <p:sp>
        <p:nvSpPr>
          <p:cNvPr id="27" name="PlaceHolder 2"/>
          <p:cNvSpPr>
            <a:spLocks noGrp="1"/>
          </p:cNvSpPr>
          <p:nvPr>
            <p:ph/>
          </p:nvPr>
        </p:nvSpPr>
        <p:spPr>
          <a:xfrm>
            <a:off x="504000" y="1080000"/>
            <a:ext cx="9071280" cy="3959640"/>
          </a:xfrm>
          <a:prstGeom prst="rect">
            <a:avLst/>
          </a:prstGeom>
          <a:noFill/>
          <a:ln w="0">
            <a:noFill/>
          </a:ln>
        </p:spPr>
        <p:txBody>
          <a:bodyPr lIns="0" tIns="0" rIns="0" bIns="0" anchor="t">
            <a:normAutofit fontScale="79444" lnSpcReduction="20000"/>
          </a:bodyPr>
          <a:lstStyle/>
          <a:p>
            <a:pPr marL="432000" indent="0">
              <a:lnSpc>
                <a:spcPct val="100000"/>
              </a:lnSpc>
              <a:spcBef>
                <a:spcPts val="1417"/>
              </a:spcBef>
              <a:buNone/>
              <a:tabLst>
                <a:tab pos="0" algn="l"/>
              </a:tabLst>
            </a:pPr>
            <a:r>
              <a:rPr lang="de-DE" sz="3200" b="1" i="1" strike="noStrike" spc="-1">
                <a:solidFill>
                  <a:srgbClr val="145F32"/>
                </a:solidFill>
                <a:latin typeface="PT Sans"/>
              </a:rPr>
              <a:t>Laut Klimaschutzgesetz soll Deutschland bis 2045 klimaneutral werden.</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Viele Menschen fragen sich: </a:t>
            </a:r>
            <a:br>
              <a:rPr sz="3200"/>
            </a:br>
            <a:r>
              <a:rPr lang="de-DE" sz="3200" b="1" i="1" strike="noStrike" spc="-1">
                <a:solidFill>
                  <a:srgbClr val="145F32"/>
                </a:solidFill>
                <a:latin typeface="PT Sans"/>
              </a:rPr>
              <a:t>Geht das überhaupt? Und wenn ja - wie?</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Müssen wir unser Land de-industrialisieren und quasi zurück ins Mittelalter?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Und woher kommt der Strom bei sogenannten Dunkelflauten?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4000" b="1" i="1" strike="noStrike" spc="-1">
                <a:solidFill>
                  <a:srgbClr val="145F32"/>
                </a:solidFill>
                <a:latin typeface="PT Sans"/>
              </a:rPr>
              <a:t>→ Fragen wie diese sollen hier beantwortet werden.</a:t>
            </a:r>
            <a:endParaRPr lang="de-DE" sz="4000" b="0" strike="noStrike" spc="-1">
              <a:solidFill>
                <a:srgbClr val="000000"/>
              </a:solidFill>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Thema Dunkelflauten</a:t>
            </a:r>
            <a:endParaRPr lang="de-DE" sz="5000" b="0" strike="noStrike" spc="-1">
              <a:solidFill>
                <a:srgbClr val="000000"/>
              </a:solidFill>
              <a:latin typeface="Arial"/>
            </a:endParaRPr>
          </a:p>
        </p:txBody>
      </p:sp>
      <p:sp>
        <p:nvSpPr>
          <p:cNvPr id="114" name="PlaceHolder 2"/>
          <p:cNvSpPr>
            <a:spLocks noGrp="1"/>
          </p:cNvSpPr>
          <p:nvPr>
            <p:ph/>
          </p:nvPr>
        </p:nvSpPr>
        <p:spPr>
          <a:xfrm>
            <a:off x="324000" y="720000"/>
            <a:ext cx="9575640" cy="485964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r>
              <a:rPr lang="de-DE" sz="2800" b="1" i="1" strike="noStrike" spc="-1">
                <a:solidFill>
                  <a:srgbClr val="145F32"/>
                </a:solidFill>
                <a:latin typeface="PT Sans"/>
              </a:rPr>
              <a:t>Strombereitstellung 2023 bis 2045</a:t>
            </a:r>
            <a:br>
              <a:rPr sz="3200"/>
            </a:b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endParaRPr lang="de-DE" sz="3200" b="0" strike="noStrike" spc="-1">
              <a:solidFill>
                <a:srgbClr val="000000"/>
              </a:solidFill>
              <a:latin typeface="Arial"/>
            </a:endParaRPr>
          </a:p>
          <a:p>
            <a:pPr marL="432000" indent="0">
              <a:lnSpc>
                <a:spcPct val="100000"/>
              </a:lnSpc>
              <a:spcBef>
                <a:spcPts val="1417"/>
              </a:spcBef>
              <a:buNone/>
              <a:tabLst>
                <a:tab pos="0" algn="l"/>
              </a:tabLst>
            </a:pPr>
            <a:br>
              <a:rPr sz="3200"/>
            </a:br>
            <a:r>
              <a:rPr lang="de-DE" sz="3200" b="1" i="1" strike="noStrike" spc="-1">
                <a:solidFill>
                  <a:srgbClr val="145F32"/>
                </a:solidFill>
                <a:latin typeface="PT Sans"/>
              </a:rPr>
              <a:t>                             </a:t>
            </a:r>
            <a:br>
              <a:rPr sz="3200"/>
            </a:br>
            <a:r>
              <a:rPr lang="de-DE" sz="3200" b="1" i="1" strike="noStrike" spc="-1">
                <a:solidFill>
                  <a:srgbClr val="145F32"/>
                </a:solidFill>
                <a:latin typeface="PT Sans"/>
              </a:rPr>
              <a:t>                                                               </a:t>
            </a:r>
            <a:br>
              <a:rPr sz="3200"/>
            </a:br>
            <a:r>
              <a:rPr lang="de-DE" sz="3200" b="1" i="1" strike="noStrike" spc="-1">
                <a:solidFill>
                  <a:srgbClr val="145F32"/>
                </a:solidFill>
                <a:latin typeface="PT Sans"/>
              </a:rPr>
              <a:t>                                                                              </a:t>
            </a:r>
            <a:br>
              <a:rPr sz="3200"/>
            </a:br>
            <a:r>
              <a:rPr lang="de-DE" sz="3200" b="1" i="1" strike="noStrike" spc="-1">
                <a:solidFill>
                  <a:srgbClr val="145F32"/>
                </a:solidFill>
                <a:latin typeface="PT Sans"/>
              </a:rPr>
              <a:t>                                                                 </a:t>
            </a:r>
            <a:endParaRPr lang="de-DE" sz="3200" b="0" strike="noStrike" spc="-1">
              <a:solidFill>
                <a:srgbClr val="000000"/>
              </a:solidFill>
              <a:latin typeface="Arial"/>
            </a:endParaRPr>
          </a:p>
        </p:txBody>
      </p:sp>
      <p:sp>
        <p:nvSpPr>
          <p:cNvPr id="115" name="Rechteck 114"/>
          <p:cNvSpPr/>
          <p:nvPr/>
        </p:nvSpPr>
        <p:spPr>
          <a:xfrm>
            <a:off x="180000" y="5400000"/>
            <a:ext cx="2159640" cy="23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Bef>
                <a:spcPts val="1417"/>
              </a:spcBef>
            </a:pPr>
            <a:r>
              <a:rPr lang="de-DE" sz="1000" b="1" i="1" strike="noStrike" spc="-1">
                <a:solidFill>
                  <a:srgbClr val="145F32"/>
                </a:solidFill>
                <a:latin typeface="PT Sans"/>
                <a:ea typeface="Microsoft YaHei"/>
              </a:rPr>
              <a:t>Studie von 2024,  S. 35</a:t>
            </a:r>
            <a:endParaRPr lang="de-DE" sz="1000" b="0" strike="noStrike" spc="-1">
              <a:solidFill>
                <a:srgbClr val="000000"/>
              </a:solidFill>
              <a:latin typeface="Arial"/>
            </a:endParaRPr>
          </a:p>
        </p:txBody>
      </p:sp>
      <p:pic>
        <p:nvPicPr>
          <p:cNvPr id="116" name="Grafik 115"/>
          <p:cNvPicPr/>
          <p:nvPr/>
        </p:nvPicPr>
        <p:blipFill>
          <a:blip r:embed="rId3"/>
          <a:stretch/>
        </p:blipFill>
        <p:spPr>
          <a:xfrm>
            <a:off x="2520000" y="1178640"/>
            <a:ext cx="7266240" cy="4376520"/>
          </a:xfrm>
          <a:prstGeom prst="rect">
            <a:avLst/>
          </a:prstGeom>
          <a:ln w="0">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Was kostet das Ganze?</a:t>
            </a:r>
            <a:endParaRPr lang="de-DE" sz="5000" b="0" strike="noStrike" spc="-1">
              <a:solidFill>
                <a:srgbClr val="000000"/>
              </a:solidFill>
              <a:latin typeface="Arial"/>
            </a:endParaRPr>
          </a:p>
        </p:txBody>
      </p:sp>
      <p:sp>
        <p:nvSpPr>
          <p:cNvPr id="118" name="PlaceHolder 2"/>
          <p:cNvSpPr>
            <a:spLocks noGrp="1"/>
          </p:cNvSpPr>
          <p:nvPr>
            <p:ph/>
          </p:nvPr>
        </p:nvSpPr>
        <p:spPr>
          <a:xfrm>
            <a:off x="-144000" y="5040000"/>
            <a:ext cx="9071280" cy="539640"/>
          </a:xfrm>
          <a:prstGeom prst="rect">
            <a:avLst/>
          </a:prstGeom>
          <a:noFill/>
          <a:ln w="0">
            <a:noFill/>
          </a:ln>
        </p:spPr>
        <p:txBody>
          <a:bodyPr lIns="0" tIns="0" rIns="0" bIns="0" anchor="t">
            <a:normAutofit fontScale="62222" lnSpcReduction="20000"/>
          </a:bodyPr>
          <a:lstStyle/>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Szenario „Technologieoffen“: 52 Mrd. € jährlich entsprechen rund 1,2% des heutigen Bruttoinlandprodukts   </a:t>
            </a:r>
            <a:endParaRPr lang="de-DE" sz="3200" b="0" strike="noStrike" spc="-1">
              <a:solidFill>
                <a:srgbClr val="000000"/>
              </a:solidFill>
              <a:latin typeface="Arial"/>
            </a:endParaRPr>
          </a:p>
        </p:txBody>
      </p:sp>
      <p:pic>
        <p:nvPicPr>
          <p:cNvPr id="119" name="Grafik 118"/>
          <p:cNvPicPr/>
          <p:nvPr/>
        </p:nvPicPr>
        <p:blipFill>
          <a:blip r:embed="rId3"/>
          <a:stretch/>
        </p:blipFill>
        <p:spPr>
          <a:xfrm>
            <a:off x="860400" y="900000"/>
            <a:ext cx="8139240" cy="4054320"/>
          </a:xfrm>
          <a:prstGeom prst="rect">
            <a:avLst/>
          </a:prstGeom>
          <a:ln w="0">
            <a:noFill/>
          </a:ln>
        </p:spPr>
      </p:pic>
      <p:sp>
        <p:nvSpPr>
          <p:cNvPr id="120" name="Rechteck 119"/>
          <p:cNvSpPr/>
          <p:nvPr/>
        </p:nvSpPr>
        <p:spPr>
          <a:xfrm>
            <a:off x="8640000" y="5340240"/>
            <a:ext cx="1439640" cy="23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Bef>
                <a:spcPts val="1417"/>
              </a:spcBef>
            </a:pPr>
            <a:r>
              <a:rPr lang="de-DE" sz="1000" b="1" i="1" strike="noStrike" spc="-1">
                <a:solidFill>
                  <a:srgbClr val="145F32"/>
                </a:solidFill>
                <a:latin typeface="PT Sans"/>
                <a:ea typeface="Microsoft YaHei"/>
              </a:rPr>
              <a:t>Studie von 2024,  S. 80</a:t>
            </a:r>
            <a:endParaRPr lang="de-DE" sz="1000" b="0" strike="noStrike" spc="-1">
              <a:solidFill>
                <a:srgbClr val="000000"/>
              </a:solidFill>
              <a:latin typeface="Arial"/>
            </a:endParaRPr>
          </a:p>
        </p:txBody>
      </p:sp>
      <p:sp>
        <p:nvSpPr>
          <p:cNvPr id="121" name="Rechteck 120"/>
          <p:cNvSpPr/>
          <p:nvPr/>
        </p:nvSpPr>
        <p:spPr>
          <a:xfrm>
            <a:off x="2340000" y="1620000"/>
            <a:ext cx="1259640" cy="71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de-DE" sz="2000" b="1" strike="noStrike" spc="-1">
                <a:solidFill>
                  <a:srgbClr val="145F32"/>
                </a:solidFill>
                <a:latin typeface="Arial"/>
              </a:rPr>
              <a:t>52 Mrd €</a:t>
            </a:r>
            <a:br>
              <a:rPr sz="2000"/>
            </a:br>
            <a:r>
              <a:rPr lang="de-DE" sz="2000" b="1" strike="noStrike" spc="-1">
                <a:solidFill>
                  <a:srgbClr val="145F32"/>
                </a:solidFill>
                <a:latin typeface="Arial"/>
              </a:rPr>
              <a:t>1,2% BIP</a:t>
            </a:r>
            <a:endParaRPr lang="de-DE" sz="2000" b="0" strike="noStrike" spc="-1">
              <a:solidFill>
                <a:srgbClr val="000000"/>
              </a:solidFill>
              <a:latin typeface="Arial"/>
            </a:endParaRPr>
          </a:p>
        </p:txBody>
      </p:sp>
      <p:sp>
        <p:nvSpPr>
          <p:cNvPr id="122" name="Rechteck 121"/>
          <p:cNvSpPr/>
          <p:nvPr/>
        </p:nvSpPr>
        <p:spPr>
          <a:xfrm>
            <a:off x="3996000" y="2484000"/>
            <a:ext cx="1259640" cy="71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de-DE" sz="2000" b="1" strike="noStrike" spc="-1">
                <a:solidFill>
                  <a:srgbClr val="145F32"/>
                </a:solidFill>
                <a:latin typeface="Arial"/>
              </a:rPr>
              <a:t>22 Mrd €</a:t>
            </a:r>
            <a:br>
              <a:rPr sz="2000"/>
            </a:br>
            <a:r>
              <a:rPr lang="de-DE" sz="2000" b="1" strike="noStrike" spc="-1">
                <a:solidFill>
                  <a:srgbClr val="145F32"/>
                </a:solidFill>
                <a:latin typeface="Arial"/>
              </a:rPr>
              <a:t>0,5% BIP</a:t>
            </a:r>
            <a:endParaRPr lang="de-DE" sz="2000" b="0" strike="noStrike" spc="-1">
              <a:solidFill>
                <a:srgbClr val="000000"/>
              </a:solidFill>
              <a:latin typeface="Arial"/>
            </a:endParaRPr>
          </a:p>
        </p:txBody>
      </p:sp>
      <p:sp>
        <p:nvSpPr>
          <p:cNvPr id="123" name="Rechteck 122"/>
          <p:cNvSpPr/>
          <p:nvPr/>
        </p:nvSpPr>
        <p:spPr>
          <a:xfrm>
            <a:off x="5760000" y="1044000"/>
            <a:ext cx="1259640" cy="71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de-DE" sz="2000" b="1" strike="noStrike" spc="-1">
                <a:solidFill>
                  <a:srgbClr val="145F32"/>
                </a:solidFill>
                <a:latin typeface="Arial"/>
              </a:rPr>
              <a:t>83 Mrd €</a:t>
            </a:r>
            <a:br>
              <a:rPr sz="2000"/>
            </a:br>
            <a:r>
              <a:rPr lang="de-DE" sz="2000" b="1" strike="noStrike" spc="-1">
                <a:solidFill>
                  <a:srgbClr val="145F32"/>
                </a:solidFill>
                <a:latin typeface="Arial"/>
              </a:rPr>
              <a:t>1,9% BIP</a:t>
            </a:r>
            <a:endParaRPr lang="de-DE" sz="2000" b="0" strike="noStrike" spc="-1">
              <a:solidFill>
                <a:srgbClr val="000000"/>
              </a:solidFill>
              <a:latin typeface="Arial"/>
            </a:endParaRPr>
          </a:p>
        </p:txBody>
      </p:sp>
      <p:sp>
        <p:nvSpPr>
          <p:cNvPr id="124" name="Rechteck 123"/>
          <p:cNvSpPr/>
          <p:nvPr/>
        </p:nvSpPr>
        <p:spPr>
          <a:xfrm>
            <a:off x="7380000" y="1296000"/>
            <a:ext cx="1259640" cy="71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de-DE" sz="2000" b="1" strike="noStrike" spc="-1">
                <a:solidFill>
                  <a:srgbClr val="145F32"/>
                </a:solidFill>
                <a:latin typeface="Arial"/>
              </a:rPr>
              <a:t>72 Mrd €</a:t>
            </a:r>
            <a:br>
              <a:rPr sz="2000"/>
            </a:br>
            <a:r>
              <a:rPr lang="de-DE" sz="2000" b="1" strike="noStrike" spc="-1">
                <a:solidFill>
                  <a:srgbClr val="145F32"/>
                </a:solidFill>
                <a:latin typeface="Arial"/>
              </a:rPr>
              <a:t>1,7% BIP</a:t>
            </a:r>
            <a:endParaRPr lang="de-DE" sz="2000" b="0" strike="noStrike" spc="-1">
              <a:solidFill>
                <a:srgbClr val="000000"/>
              </a:solidFill>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Ergebnisse der Studie</a:t>
            </a:r>
            <a:endParaRPr lang="de-DE" sz="5000" b="0" strike="noStrike" spc="-1">
              <a:solidFill>
                <a:srgbClr val="000000"/>
              </a:solidFill>
              <a:latin typeface="Arial"/>
            </a:endParaRPr>
          </a:p>
        </p:txBody>
      </p:sp>
      <p:sp>
        <p:nvSpPr>
          <p:cNvPr id="126" name="PlaceHolder 2"/>
          <p:cNvSpPr>
            <a:spLocks noGrp="1"/>
          </p:cNvSpPr>
          <p:nvPr>
            <p:ph/>
          </p:nvPr>
        </p:nvSpPr>
        <p:spPr>
          <a:xfrm>
            <a:off x="504000" y="972000"/>
            <a:ext cx="9071280" cy="442764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rPr>
              <a:t>Klimaneutralität in Deutschland bis 2045 ist machbar und bezahlbar!</a:t>
            </a:r>
            <a:br>
              <a:rPr sz="3200"/>
            </a:b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ea typeface="Microsoft YaHei"/>
              </a:rPr>
              <a:t>Je mehr Widerstände gegen Windräder, Wärmepumpen und E-Autos, desto teurer wird es.</a:t>
            </a:r>
            <a:br>
              <a:rPr sz="3200"/>
            </a:br>
            <a:r>
              <a:rPr lang="de-DE" sz="3200" b="1" i="1" strike="noStrike" spc="-1">
                <a:solidFill>
                  <a:srgbClr val="145F32"/>
                </a:solidFill>
                <a:latin typeface="PT Sans"/>
                <a:ea typeface="Microsoft YaHei"/>
              </a:rPr>
              <a:t> </a:t>
            </a:r>
            <a:endParaRPr lang="de-DE" sz="3200" b="0" strike="noStrike" spc="-1">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de-DE" sz="3200" b="1" i="1" strike="noStrike" spc="-1">
                <a:solidFill>
                  <a:srgbClr val="145F32"/>
                </a:solidFill>
                <a:latin typeface="PT Sans"/>
                <a:ea typeface="Microsoft YaHei"/>
              </a:rPr>
              <a:t>Durch Energiesparen wird es deutlich billiger. </a:t>
            </a:r>
            <a:endParaRPr lang="de-DE" sz="32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p:nvPr>
        </p:nvSpPr>
        <p:spPr>
          <a:xfrm>
            <a:off x="360000" y="1440000"/>
            <a:ext cx="9359640" cy="395964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r>
              <a:rPr lang="de-DE" sz="4800" b="1" i="1" strike="noStrike" spc="-1">
                <a:solidFill>
                  <a:srgbClr val="145F32"/>
                </a:solidFill>
                <a:latin typeface="PT Sans"/>
                <a:ea typeface="Microsoft YaHei"/>
              </a:rPr>
              <a:t>Vielen Dank </a:t>
            </a:r>
            <a:br>
              <a:rPr sz="4800"/>
            </a:br>
            <a:r>
              <a:rPr lang="de-DE" sz="4800" b="1" i="1" strike="noStrike" spc="-1">
                <a:solidFill>
                  <a:srgbClr val="145F32"/>
                </a:solidFill>
                <a:latin typeface="PT Sans"/>
                <a:ea typeface="Microsoft YaHei"/>
              </a:rPr>
              <a:t>für die Aufmerksamkeit!</a:t>
            </a:r>
            <a:endParaRPr lang="de-DE" sz="4800" b="0" strike="noStrike" spc="-1">
              <a:solidFill>
                <a:srgbClr val="000000"/>
              </a:solidFill>
              <a:latin typeface="Arial"/>
            </a:endParaRPr>
          </a:p>
          <a:p>
            <a:pPr marL="432000" indent="0">
              <a:lnSpc>
                <a:spcPct val="100000"/>
              </a:lnSpc>
              <a:spcBef>
                <a:spcPts val="1417"/>
              </a:spcBef>
              <a:buNone/>
              <a:tabLst>
                <a:tab pos="0" algn="l"/>
              </a:tabLst>
            </a:pPr>
            <a:endParaRPr lang="de-DE" sz="4200" b="0" strike="noStrike" spc="-1">
              <a:solidFill>
                <a:srgbClr val="000000"/>
              </a:solidFill>
              <a:latin typeface="Arial"/>
            </a:endParaRPr>
          </a:p>
          <a:p>
            <a:pPr marL="432000" indent="0">
              <a:lnSpc>
                <a:spcPct val="100000"/>
              </a:lnSpc>
              <a:spcBef>
                <a:spcPts val="1417"/>
              </a:spcBef>
              <a:buNone/>
              <a:tabLst>
                <a:tab pos="0" algn="l"/>
              </a:tabLst>
            </a:pPr>
            <a:r>
              <a:rPr lang="de-DE" sz="4200" b="1" i="1" strike="noStrike" spc="-1">
                <a:solidFill>
                  <a:srgbClr val="145F32"/>
                </a:solidFill>
                <a:latin typeface="PT Sans"/>
                <a:ea typeface="Microsoft YaHei"/>
              </a:rPr>
              <a:t>Fragen, Anmerkungen, Diskussion ?</a:t>
            </a:r>
            <a:br>
              <a:rPr sz="4200"/>
            </a:br>
            <a:r>
              <a:rPr lang="de-DE" sz="4200" b="1" i="1" strike="noStrike" spc="-1">
                <a:solidFill>
                  <a:srgbClr val="145F32"/>
                </a:solidFill>
                <a:latin typeface="PT Sans"/>
                <a:ea typeface="Microsoft YaHei"/>
              </a:rPr>
              <a:t>   </a:t>
            </a:r>
            <a:r>
              <a:rPr lang="de-DE" sz="3600" b="1" i="1" strike="noStrike" spc="-1">
                <a:solidFill>
                  <a:srgbClr val="145F32"/>
                </a:solidFill>
                <a:latin typeface="PT Sans"/>
                <a:ea typeface="Microsoft YaHei"/>
              </a:rPr>
              <a:t>z.B.: Was bedeutet das für uns in Neubiberg ?</a:t>
            </a:r>
            <a:endParaRPr lang="de-DE" sz="3600" b="0" strike="noStrike" spc="-1">
              <a:solidFill>
                <a:srgbClr val="000000"/>
              </a:solid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Ende</a:t>
            </a:r>
            <a:endParaRPr lang="de-DE" sz="5000" b="0" strike="noStrike" spc="-1">
              <a:solidFill>
                <a:srgbClr val="000000"/>
              </a:solidFill>
              <a:latin typeface="Arial"/>
            </a:endParaRPr>
          </a:p>
        </p:txBody>
      </p:sp>
      <p:sp>
        <p:nvSpPr>
          <p:cNvPr id="129" name="PlaceHolder 2"/>
          <p:cNvSpPr>
            <a:spLocks noGrp="1"/>
          </p:cNvSpPr>
          <p:nvPr>
            <p:ph/>
          </p:nvPr>
        </p:nvSpPr>
        <p:spPr>
          <a:xfrm>
            <a:off x="504000" y="1836000"/>
            <a:ext cx="9071280" cy="309564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Es folgt ein Anhang, der bei Fragen und Diskussionen helfen kann</a:t>
            </a:r>
            <a:endParaRPr lang="de-DE" sz="32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Primärenergie – Endenergie</a:t>
            </a:r>
            <a:endParaRPr lang="de-DE" sz="5000" b="0" strike="noStrike" spc="-1">
              <a:solidFill>
                <a:srgbClr val="000000"/>
              </a:solidFill>
              <a:latin typeface="Arial"/>
            </a:endParaRPr>
          </a:p>
        </p:txBody>
      </p:sp>
      <p:sp>
        <p:nvSpPr>
          <p:cNvPr id="131" name="PlaceHolder 2"/>
          <p:cNvSpPr>
            <a:spLocks noGrp="1"/>
          </p:cNvSpPr>
          <p:nvPr>
            <p:ph/>
          </p:nvPr>
        </p:nvSpPr>
        <p:spPr>
          <a:xfrm>
            <a:off x="-180000" y="3888000"/>
            <a:ext cx="1871280" cy="97164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r>
              <a:rPr lang="de-DE" sz="2800" b="1" i="1" strike="noStrike" spc="-1">
                <a:solidFill>
                  <a:srgbClr val="145F32"/>
                </a:solidFill>
                <a:latin typeface="PT Sans"/>
                <a:ea typeface="Microsoft YaHei"/>
              </a:rPr>
              <a:t>Primär </a:t>
            </a:r>
            <a:br>
              <a:rPr sz="2800"/>
            </a:br>
            <a:r>
              <a:rPr lang="de-DE" sz="2800" b="1" i="1" strike="noStrike" spc="-1">
                <a:solidFill>
                  <a:srgbClr val="145F32"/>
                </a:solidFill>
                <a:latin typeface="PT Sans"/>
                <a:ea typeface="Microsoft YaHei"/>
              </a:rPr>
              <a:t>  Gas</a:t>
            </a:r>
            <a:endParaRPr lang="de-DE" sz="2800" b="0" strike="noStrike" spc="-1">
              <a:solidFill>
                <a:srgbClr val="000000"/>
              </a:solidFill>
              <a:latin typeface="Arial"/>
            </a:endParaRPr>
          </a:p>
        </p:txBody>
      </p:sp>
      <p:sp>
        <p:nvSpPr>
          <p:cNvPr id="132" name="Rechteck 131"/>
          <p:cNvSpPr/>
          <p:nvPr/>
        </p:nvSpPr>
        <p:spPr>
          <a:xfrm>
            <a:off x="360000" y="1620000"/>
            <a:ext cx="899640" cy="2159640"/>
          </a:xfrm>
          <a:prstGeom prst="rect">
            <a:avLst/>
          </a:prstGeom>
          <a:solidFill>
            <a:srgbClr val="FFFF38"/>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rgbClr val="000000"/>
              </a:solidFill>
              <a:latin typeface="Arial"/>
              <a:ea typeface="DejaVu Sans"/>
            </a:endParaRPr>
          </a:p>
        </p:txBody>
      </p:sp>
      <p:sp>
        <p:nvSpPr>
          <p:cNvPr id="133" name="Rechteck 132"/>
          <p:cNvSpPr/>
          <p:nvPr/>
        </p:nvSpPr>
        <p:spPr>
          <a:xfrm>
            <a:off x="2232000" y="1800000"/>
            <a:ext cx="899640" cy="1979640"/>
          </a:xfrm>
          <a:prstGeom prst="rect">
            <a:avLst/>
          </a:prstGeom>
          <a:solidFill>
            <a:srgbClr val="F10D0C"/>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rgbClr val="FFFFFF"/>
              </a:solidFill>
              <a:latin typeface="Arial"/>
              <a:ea typeface="DejaVu Sans"/>
            </a:endParaRPr>
          </a:p>
        </p:txBody>
      </p:sp>
      <p:sp>
        <p:nvSpPr>
          <p:cNvPr id="134" name="Rechteck 133"/>
          <p:cNvSpPr/>
          <p:nvPr/>
        </p:nvSpPr>
        <p:spPr>
          <a:xfrm>
            <a:off x="5220000" y="2880000"/>
            <a:ext cx="899640" cy="899640"/>
          </a:xfrm>
          <a:prstGeom prst="rect">
            <a:avLst/>
          </a:prstGeom>
          <a:solidFill>
            <a:srgbClr val="069A2E"/>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rgbClr val="FFFFFF"/>
              </a:solidFill>
              <a:latin typeface="Arial"/>
              <a:ea typeface="DejaVu Sans"/>
            </a:endParaRPr>
          </a:p>
        </p:txBody>
      </p:sp>
      <p:sp>
        <p:nvSpPr>
          <p:cNvPr id="135" name="Rechteck 134"/>
          <p:cNvSpPr/>
          <p:nvPr/>
        </p:nvSpPr>
        <p:spPr>
          <a:xfrm>
            <a:off x="7380000" y="1800000"/>
            <a:ext cx="899640" cy="1979640"/>
          </a:xfrm>
          <a:prstGeom prst="rect">
            <a:avLst/>
          </a:prstGeom>
          <a:solidFill>
            <a:srgbClr val="F10D0C"/>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rgbClr val="FFFFFF"/>
              </a:solidFill>
              <a:latin typeface="Arial"/>
              <a:ea typeface="DejaVu Sans"/>
            </a:endParaRPr>
          </a:p>
        </p:txBody>
      </p:sp>
      <p:sp>
        <p:nvSpPr>
          <p:cNvPr id="136" name="PlaceHolder 3"/>
          <p:cNvSpPr>
            <a:spLocks noGrp="1"/>
          </p:cNvSpPr>
          <p:nvPr>
            <p:ph/>
          </p:nvPr>
        </p:nvSpPr>
        <p:spPr>
          <a:xfrm>
            <a:off x="180000" y="1008000"/>
            <a:ext cx="9539640" cy="97164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Gasheizung                               Wärmepumpe</a:t>
            </a:r>
            <a:endParaRPr lang="de-DE" sz="3200" b="0" strike="noStrike" spc="-1">
              <a:solidFill>
                <a:srgbClr val="000000"/>
              </a:solidFill>
              <a:latin typeface="Arial"/>
            </a:endParaRPr>
          </a:p>
        </p:txBody>
      </p:sp>
      <p:sp>
        <p:nvSpPr>
          <p:cNvPr id="137" name="PlaceHolder 4"/>
          <p:cNvSpPr>
            <a:spLocks noGrp="1"/>
          </p:cNvSpPr>
          <p:nvPr>
            <p:ph/>
          </p:nvPr>
        </p:nvSpPr>
        <p:spPr>
          <a:xfrm>
            <a:off x="1404000" y="3960000"/>
            <a:ext cx="2519640" cy="97164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r>
              <a:rPr lang="de-DE" sz="2800" b="1" i="1" strike="noStrike" spc="-1">
                <a:solidFill>
                  <a:srgbClr val="145F32"/>
                </a:solidFill>
                <a:latin typeface="PT Sans"/>
                <a:ea typeface="Microsoft YaHei"/>
              </a:rPr>
              <a:t>Endenergie</a:t>
            </a:r>
            <a:br>
              <a:rPr sz="2800"/>
            </a:br>
            <a:r>
              <a:rPr lang="de-DE" sz="2800" b="1" i="1" strike="noStrike" spc="-1">
                <a:solidFill>
                  <a:srgbClr val="145F32"/>
                </a:solidFill>
                <a:latin typeface="PT Sans"/>
                <a:ea typeface="Microsoft YaHei"/>
              </a:rPr>
              <a:t>  Wärme</a:t>
            </a:r>
            <a:endParaRPr lang="de-DE" sz="2800" b="0" strike="noStrike" spc="-1">
              <a:solidFill>
                <a:srgbClr val="000000"/>
              </a:solidFill>
              <a:latin typeface="Arial"/>
            </a:endParaRPr>
          </a:p>
        </p:txBody>
      </p:sp>
      <p:sp>
        <p:nvSpPr>
          <p:cNvPr id="138" name="PlaceHolder 5"/>
          <p:cNvSpPr>
            <a:spLocks noGrp="1"/>
          </p:cNvSpPr>
          <p:nvPr>
            <p:ph/>
          </p:nvPr>
        </p:nvSpPr>
        <p:spPr>
          <a:xfrm>
            <a:off x="3780000" y="3960000"/>
            <a:ext cx="3131640" cy="1619640"/>
          </a:xfrm>
          <a:prstGeom prst="rect">
            <a:avLst/>
          </a:prstGeom>
          <a:noFill/>
          <a:ln w="0">
            <a:noFill/>
          </a:ln>
        </p:spPr>
        <p:txBody>
          <a:bodyPr lIns="0" tIns="0" rIns="0" bIns="0" anchor="t">
            <a:normAutofit fontScale="93333"/>
          </a:bodyPr>
          <a:lstStyle/>
          <a:p>
            <a:pPr marL="432000" indent="0" algn="ctr">
              <a:lnSpc>
                <a:spcPct val="100000"/>
              </a:lnSpc>
              <a:spcBef>
                <a:spcPts val="1417"/>
              </a:spcBef>
              <a:buNone/>
              <a:tabLst>
                <a:tab pos="0" algn="l"/>
              </a:tabLst>
            </a:pPr>
            <a:r>
              <a:rPr lang="de-DE" sz="2800" b="1" i="1" strike="noStrike" spc="-1">
                <a:solidFill>
                  <a:srgbClr val="145F32"/>
                </a:solidFill>
                <a:latin typeface="PT Sans"/>
                <a:ea typeface="Microsoft YaHei"/>
              </a:rPr>
              <a:t>Primär</a:t>
            </a:r>
            <a:br>
              <a:rPr sz="2800"/>
            </a:br>
            <a:r>
              <a:rPr lang="de-DE" sz="2800" b="1" i="1" strike="noStrike" spc="-1">
                <a:solidFill>
                  <a:srgbClr val="145F32"/>
                </a:solidFill>
                <a:latin typeface="PT Sans"/>
                <a:ea typeface="Microsoft YaHei"/>
              </a:rPr>
              <a:t>Strom aus erneuerbaren</a:t>
            </a:r>
            <a:br>
              <a:rPr sz="2800"/>
            </a:br>
            <a:r>
              <a:rPr lang="de-DE" sz="2800" b="1" i="1" strike="noStrike" spc="-1">
                <a:solidFill>
                  <a:srgbClr val="145F32"/>
                </a:solidFill>
                <a:latin typeface="PT Sans"/>
                <a:ea typeface="Microsoft YaHei"/>
              </a:rPr>
              <a:t>Energien</a:t>
            </a:r>
            <a:endParaRPr lang="de-DE" sz="2800" b="0" strike="noStrike" spc="-1">
              <a:solidFill>
                <a:srgbClr val="000000"/>
              </a:solidFill>
              <a:latin typeface="Arial"/>
            </a:endParaRPr>
          </a:p>
        </p:txBody>
      </p:sp>
      <p:sp>
        <p:nvSpPr>
          <p:cNvPr id="139" name="PlaceHolder 6"/>
          <p:cNvSpPr>
            <a:spLocks noGrp="1"/>
          </p:cNvSpPr>
          <p:nvPr>
            <p:ph/>
          </p:nvPr>
        </p:nvSpPr>
        <p:spPr>
          <a:xfrm>
            <a:off x="6552000" y="3960000"/>
            <a:ext cx="2519640" cy="97164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r>
              <a:rPr lang="de-DE" sz="2800" b="1" i="1" strike="noStrike" spc="-1">
                <a:solidFill>
                  <a:srgbClr val="145F32"/>
                </a:solidFill>
                <a:latin typeface="PT Sans"/>
                <a:ea typeface="Microsoft YaHei"/>
              </a:rPr>
              <a:t>Endenergie</a:t>
            </a:r>
            <a:br>
              <a:rPr sz="2800"/>
            </a:br>
            <a:r>
              <a:rPr lang="de-DE" sz="2800" b="1" i="1" strike="noStrike" spc="-1">
                <a:solidFill>
                  <a:srgbClr val="145F32"/>
                </a:solidFill>
                <a:latin typeface="PT Sans"/>
                <a:ea typeface="Microsoft YaHei"/>
              </a:rPr>
              <a:t>  Wärme</a:t>
            </a:r>
            <a:endParaRPr lang="de-DE" sz="2800" b="0" strike="noStrike" spc="-1">
              <a:solidFill>
                <a:srgbClr val="000000"/>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Primärenergie – Endenergie</a:t>
            </a:r>
            <a:endParaRPr lang="de-DE" sz="5000" b="0" strike="noStrike" spc="-1">
              <a:solidFill>
                <a:srgbClr val="000000"/>
              </a:solidFill>
              <a:latin typeface="Arial"/>
            </a:endParaRPr>
          </a:p>
        </p:txBody>
      </p:sp>
      <p:sp>
        <p:nvSpPr>
          <p:cNvPr id="141" name="PlaceHolder 2"/>
          <p:cNvSpPr>
            <a:spLocks noGrp="1"/>
          </p:cNvSpPr>
          <p:nvPr>
            <p:ph/>
          </p:nvPr>
        </p:nvSpPr>
        <p:spPr>
          <a:xfrm>
            <a:off x="-180000" y="3888000"/>
            <a:ext cx="1871280" cy="169164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Primär </a:t>
            </a:r>
            <a:br>
              <a:rPr sz="3200"/>
            </a:br>
            <a:r>
              <a:rPr lang="de-DE" sz="3200" b="1" i="1" strike="noStrike" spc="-1">
                <a:solidFill>
                  <a:srgbClr val="145F32"/>
                </a:solidFill>
                <a:latin typeface="PT Sans"/>
                <a:ea typeface="Microsoft YaHei"/>
              </a:rPr>
              <a:t>Benzin</a:t>
            </a:r>
            <a:br>
              <a:rPr sz="3200"/>
            </a:br>
            <a:r>
              <a:rPr lang="de-DE" sz="3200" b="1" i="1" strike="noStrike" spc="-1">
                <a:solidFill>
                  <a:srgbClr val="145F32"/>
                </a:solidFill>
                <a:latin typeface="PT Sans"/>
                <a:ea typeface="Microsoft YaHei"/>
              </a:rPr>
              <a:t>Diesel</a:t>
            </a:r>
            <a:endParaRPr lang="de-DE" sz="3200" b="0" strike="noStrike" spc="-1">
              <a:solidFill>
                <a:srgbClr val="000000"/>
              </a:solidFill>
              <a:latin typeface="Arial"/>
            </a:endParaRPr>
          </a:p>
        </p:txBody>
      </p:sp>
      <p:sp>
        <p:nvSpPr>
          <p:cNvPr id="142" name="Rechteck 141"/>
          <p:cNvSpPr/>
          <p:nvPr/>
        </p:nvSpPr>
        <p:spPr>
          <a:xfrm>
            <a:off x="360000" y="1620000"/>
            <a:ext cx="899640" cy="2159640"/>
          </a:xfrm>
          <a:prstGeom prst="rect">
            <a:avLst/>
          </a:prstGeom>
          <a:solidFill>
            <a:srgbClr val="FFFF38"/>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rgbClr val="000000"/>
              </a:solidFill>
              <a:latin typeface="Arial"/>
              <a:ea typeface="DejaVu Sans"/>
            </a:endParaRPr>
          </a:p>
        </p:txBody>
      </p:sp>
      <p:sp>
        <p:nvSpPr>
          <p:cNvPr id="143" name="Rechteck 142"/>
          <p:cNvSpPr/>
          <p:nvPr/>
        </p:nvSpPr>
        <p:spPr>
          <a:xfrm>
            <a:off x="2232000" y="1620000"/>
            <a:ext cx="899640" cy="2159640"/>
          </a:xfrm>
          <a:prstGeom prst="rect">
            <a:avLst/>
          </a:prstGeom>
          <a:solidFill>
            <a:srgbClr val="F10D0C"/>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rgbClr val="FFFFFF"/>
              </a:solidFill>
              <a:latin typeface="Arial"/>
              <a:ea typeface="DejaVu Sans"/>
            </a:endParaRPr>
          </a:p>
        </p:txBody>
      </p:sp>
      <p:sp>
        <p:nvSpPr>
          <p:cNvPr id="144" name="Rechteck 143"/>
          <p:cNvSpPr/>
          <p:nvPr/>
        </p:nvSpPr>
        <p:spPr>
          <a:xfrm>
            <a:off x="5220000" y="2700000"/>
            <a:ext cx="899640" cy="1079640"/>
          </a:xfrm>
          <a:prstGeom prst="rect">
            <a:avLst/>
          </a:prstGeom>
          <a:solidFill>
            <a:srgbClr val="069A2E"/>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rgbClr val="FFFFFF"/>
              </a:solidFill>
              <a:latin typeface="Arial"/>
              <a:ea typeface="DejaVu Sans"/>
            </a:endParaRPr>
          </a:p>
        </p:txBody>
      </p:sp>
      <p:sp>
        <p:nvSpPr>
          <p:cNvPr id="145" name="Rechteck 144"/>
          <p:cNvSpPr/>
          <p:nvPr/>
        </p:nvSpPr>
        <p:spPr>
          <a:xfrm>
            <a:off x="7380000" y="2880000"/>
            <a:ext cx="899640" cy="899640"/>
          </a:xfrm>
          <a:prstGeom prst="rect">
            <a:avLst/>
          </a:prstGeom>
          <a:solidFill>
            <a:srgbClr val="F10D0C"/>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de-DE" sz="1800" b="0" strike="noStrike" spc="-1">
              <a:solidFill>
                <a:srgbClr val="FFFFFF"/>
              </a:solidFill>
              <a:latin typeface="Arial"/>
              <a:ea typeface="DejaVu Sans"/>
            </a:endParaRPr>
          </a:p>
        </p:txBody>
      </p:sp>
      <p:sp>
        <p:nvSpPr>
          <p:cNvPr id="146" name="PlaceHolder 3"/>
          <p:cNvSpPr>
            <a:spLocks noGrp="1"/>
          </p:cNvSpPr>
          <p:nvPr>
            <p:ph/>
          </p:nvPr>
        </p:nvSpPr>
        <p:spPr>
          <a:xfrm>
            <a:off x="180000" y="1008000"/>
            <a:ext cx="9539640" cy="97164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Verbrenner-Auto                          E-Auto</a:t>
            </a:r>
            <a:endParaRPr lang="de-DE" sz="3200" b="0" strike="noStrike" spc="-1">
              <a:solidFill>
                <a:srgbClr val="000000"/>
              </a:solidFill>
              <a:latin typeface="Arial"/>
            </a:endParaRPr>
          </a:p>
        </p:txBody>
      </p:sp>
      <p:sp>
        <p:nvSpPr>
          <p:cNvPr id="147" name="PlaceHolder 4"/>
          <p:cNvSpPr>
            <a:spLocks noGrp="1"/>
          </p:cNvSpPr>
          <p:nvPr>
            <p:ph/>
          </p:nvPr>
        </p:nvSpPr>
        <p:spPr>
          <a:xfrm>
            <a:off x="1404000" y="3960000"/>
            <a:ext cx="2519640" cy="971640"/>
          </a:xfrm>
          <a:prstGeom prst="rect">
            <a:avLst/>
          </a:prstGeom>
          <a:noFill/>
          <a:ln w="0">
            <a:noFill/>
          </a:ln>
        </p:spPr>
        <p:txBody>
          <a:bodyPr lIns="0" tIns="0" rIns="0" bIns="0" anchor="t">
            <a:normAutofit lnSpcReduction="10000"/>
          </a:bodyPr>
          <a:lstStyle/>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Endenergie</a:t>
            </a:r>
            <a:br>
              <a:rPr sz="3200"/>
            </a:br>
            <a:r>
              <a:rPr lang="de-DE" sz="3200" b="1" i="1" strike="noStrike" spc="-1">
                <a:solidFill>
                  <a:srgbClr val="145F32"/>
                </a:solidFill>
                <a:latin typeface="PT Sans"/>
                <a:ea typeface="Microsoft YaHei"/>
              </a:rPr>
              <a:t> im Motor</a:t>
            </a:r>
            <a:endParaRPr lang="de-DE" sz="3200" b="0" strike="noStrike" spc="-1">
              <a:solidFill>
                <a:srgbClr val="000000"/>
              </a:solidFill>
              <a:latin typeface="Arial"/>
            </a:endParaRPr>
          </a:p>
        </p:txBody>
      </p:sp>
      <p:sp>
        <p:nvSpPr>
          <p:cNvPr id="148" name="PlaceHolder 5"/>
          <p:cNvSpPr>
            <a:spLocks noGrp="1"/>
          </p:cNvSpPr>
          <p:nvPr>
            <p:ph/>
          </p:nvPr>
        </p:nvSpPr>
        <p:spPr>
          <a:xfrm>
            <a:off x="4032000" y="3960000"/>
            <a:ext cx="2879640" cy="1439640"/>
          </a:xfrm>
          <a:prstGeom prst="rect">
            <a:avLst/>
          </a:prstGeom>
          <a:noFill/>
          <a:ln w="0">
            <a:noFill/>
          </a:ln>
        </p:spPr>
        <p:txBody>
          <a:bodyPr lIns="0" tIns="0" rIns="0" bIns="0" anchor="t">
            <a:normAutofit fontScale="96666"/>
          </a:bodyPr>
          <a:lstStyle/>
          <a:p>
            <a:pPr marL="432000" indent="0" algn="ctr">
              <a:lnSpc>
                <a:spcPct val="100000"/>
              </a:lnSpc>
              <a:spcBef>
                <a:spcPts val="1417"/>
              </a:spcBef>
              <a:buNone/>
              <a:tabLst>
                <a:tab pos="0" algn="l"/>
              </a:tabLst>
            </a:pPr>
            <a:r>
              <a:rPr lang="de-DE" sz="3200" b="1" i="1" strike="noStrike" spc="-1">
                <a:solidFill>
                  <a:srgbClr val="145F32"/>
                </a:solidFill>
                <a:latin typeface="PT Sans"/>
                <a:ea typeface="Microsoft YaHei"/>
              </a:rPr>
              <a:t>Primär</a:t>
            </a:r>
            <a:br>
              <a:rPr sz="3200"/>
            </a:br>
            <a:r>
              <a:rPr lang="de-DE" sz="3200" b="1" i="1" strike="noStrike" spc="-1">
                <a:solidFill>
                  <a:srgbClr val="145F32"/>
                </a:solidFill>
                <a:latin typeface="PT Sans"/>
                <a:ea typeface="Microsoft YaHei"/>
              </a:rPr>
              <a:t>Erneuerbare</a:t>
            </a:r>
            <a:br>
              <a:rPr sz="3200"/>
            </a:br>
            <a:r>
              <a:rPr lang="de-DE" sz="3200" b="1" i="1" strike="noStrike" spc="-1">
                <a:solidFill>
                  <a:srgbClr val="145F32"/>
                </a:solidFill>
                <a:latin typeface="PT Sans"/>
                <a:ea typeface="Microsoft YaHei"/>
              </a:rPr>
              <a:t>Energien</a:t>
            </a:r>
            <a:endParaRPr lang="de-DE" sz="3200" b="0" strike="noStrike" spc="-1">
              <a:solidFill>
                <a:srgbClr val="000000"/>
              </a:solidFill>
              <a:latin typeface="Arial"/>
            </a:endParaRPr>
          </a:p>
        </p:txBody>
      </p:sp>
      <p:sp>
        <p:nvSpPr>
          <p:cNvPr id="149" name="PlaceHolder 6"/>
          <p:cNvSpPr>
            <a:spLocks noGrp="1"/>
          </p:cNvSpPr>
          <p:nvPr>
            <p:ph/>
          </p:nvPr>
        </p:nvSpPr>
        <p:spPr>
          <a:xfrm>
            <a:off x="6552000" y="3960000"/>
            <a:ext cx="2519640" cy="971640"/>
          </a:xfrm>
          <a:prstGeom prst="rect">
            <a:avLst/>
          </a:prstGeom>
          <a:noFill/>
          <a:ln w="0">
            <a:noFill/>
          </a:ln>
        </p:spPr>
        <p:txBody>
          <a:bodyPr lIns="0" tIns="0" rIns="0" bIns="0" anchor="t">
            <a:normAutofit lnSpcReduction="10000"/>
          </a:bodyPr>
          <a:lstStyle/>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Endenergie</a:t>
            </a:r>
            <a:br>
              <a:rPr sz="3200"/>
            </a:br>
            <a:r>
              <a:rPr lang="de-DE" sz="3200" b="1" i="1" strike="noStrike" spc="-1">
                <a:solidFill>
                  <a:srgbClr val="145F32"/>
                </a:solidFill>
                <a:latin typeface="PT Sans"/>
                <a:ea typeface="Microsoft YaHei"/>
              </a:rPr>
              <a:t>  im Motor</a:t>
            </a:r>
            <a:endParaRPr lang="de-DE" sz="3200" b="0" strike="noStrike" spc="-1">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Negative Emissionen</a:t>
            </a:r>
            <a:endParaRPr lang="de-DE" sz="5000" b="0" strike="noStrike" spc="-1">
              <a:solidFill>
                <a:srgbClr val="000000"/>
              </a:solidFill>
              <a:latin typeface="Arial"/>
            </a:endParaRPr>
          </a:p>
        </p:txBody>
      </p:sp>
      <p:sp>
        <p:nvSpPr>
          <p:cNvPr id="151" name="PlaceHolder 2"/>
          <p:cNvSpPr>
            <a:spLocks noGrp="1"/>
          </p:cNvSpPr>
          <p:nvPr>
            <p:ph/>
          </p:nvPr>
        </p:nvSpPr>
        <p:spPr>
          <a:xfrm>
            <a:off x="504000" y="1260000"/>
            <a:ext cx="9071280" cy="3671640"/>
          </a:xfrm>
          <a:prstGeom prst="rect">
            <a:avLst/>
          </a:prstGeom>
          <a:noFill/>
          <a:ln w="0">
            <a:noFill/>
          </a:ln>
        </p:spPr>
        <p:txBody>
          <a:bodyPr lIns="0" tIns="0" rIns="0" bIns="0" anchor="t">
            <a:normAutofit fontScale="67500" lnSpcReduction="20000"/>
          </a:bodyPr>
          <a:lstStyle/>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S.19: In dieser Studie werden schwer-vermeidbare Emissionen im Jahr 2045 in der Höhe von 63 Mt CO</a:t>
            </a:r>
            <a:r>
              <a:rPr lang="de-DE" sz="600" b="1" i="1" strike="noStrike" spc="-1">
                <a:solidFill>
                  <a:srgbClr val="145F32"/>
                </a:solidFill>
                <a:latin typeface="FrutigerLTCom-Light"/>
                <a:ea typeface="FrutigerLTCom-Light"/>
              </a:rPr>
              <a:t>2</a:t>
            </a:r>
            <a:r>
              <a:rPr lang="de-DE" sz="3200" b="1" i="1" strike="noStrike" spc="-1">
                <a:solidFill>
                  <a:srgbClr val="145F32"/>
                </a:solidFill>
                <a:latin typeface="PT Sans"/>
                <a:ea typeface="Microsoft YaHei"/>
              </a:rPr>
              <a:t>-Äq und eine Senke von 40 Mt CO</a:t>
            </a:r>
            <a:r>
              <a:rPr lang="de-DE" sz="600" b="1" i="1" strike="noStrike" spc="-1">
                <a:solidFill>
                  <a:srgbClr val="145F32"/>
                </a:solidFill>
                <a:latin typeface="FrutigerLTCom-Light"/>
                <a:ea typeface="FrutigerLTCom-Light"/>
              </a:rPr>
              <a:t>2</a:t>
            </a:r>
            <a:r>
              <a:rPr lang="de-DE" sz="3200" b="1" i="1" strike="noStrike" spc="-1">
                <a:solidFill>
                  <a:srgbClr val="145F32"/>
                </a:solidFill>
                <a:latin typeface="PT Sans"/>
                <a:ea typeface="Microsoft YaHei"/>
              </a:rPr>
              <a:t>-Äq im Sektor LULUCF angenommen. Die Differenz von 23 Mt CO</a:t>
            </a:r>
            <a:r>
              <a:rPr lang="de-DE" sz="600" b="1" i="1" strike="noStrike" spc="-1">
                <a:solidFill>
                  <a:srgbClr val="145F32"/>
                </a:solidFill>
                <a:latin typeface="FrutigerLTCom-Light"/>
                <a:ea typeface="FrutigerLTCom-Light"/>
              </a:rPr>
              <a:t>2</a:t>
            </a:r>
            <a:r>
              <a:rPr lang="de-DE" sz="3200" b="1" i="1" strike="noStrike" spc="-1">
                <a:solidFill>
                  <a:srgbClr val="145F32"/>
                </a:solidFill>
                <a:latin typeface="PT Sans"/>
                <a:ea typeface="Microsoft YaHei"/>
              </a:rPr>
              <a:t>-Äq muss vom Modell über NET gedeckt werden. </a:t>
            </a:r>
            <a:br>
              <a:rPr sz="3200"/>
            </a:br>
            <a:r>
              <a:rPr lang="de-DE" sz="3200" b="1" i="1" strike="noStrike" spc="-1">
                <a:solidFill>
                  <a:srgbClr val="145F32"/>
                </a:solidFill>
                <a:latin typeface="PT Sans"/>
                <a:ea typeface="Microsoft YaHei"/>
              </a:rPr>
              <a:t> </a:t>
            </a:r>
            <a:br>
              <a:rPr sz="3200"/>
            </a:br>
            <a:r>
              <a:rPr lang="de-DE" sz="3200" b="1" i="1" strike="noStrike" spc="-1">
                <a:solidFill>
                  <a:srgbClr val="145F32"/>
                </a:solidFill>
                <a:latin typeface="PT Sans"/>
                <a:ea typeface="Microsoft YaHei"/>
              </a:rPr>
              <a:t>Sektor Landnutzung, Landnutzungsänderung und Forstwirtschaft - kurz LULUCF (Land Use, Land Use Change and Forestry). </a:t>
            </a:r>
            <a:endParaRPr lang="de-DE" sz="3200" b="0" strike="noStrike" spc="-1">
              <a:solidFill>
                <a:srgbClr val="000000"/>
              </a:solidFill>
              <a:latin typeface="Arial"/>
            </a:endParaRPr>
          </a:p>
          <a:p>
            <a:pPr marL="432000" indent="0">
              <a:lnSpc>
                <a:spcPct val="100000"/>
              </a:lnSpc>
              <a:spcBef>
                <a:spcPts val="1417"/>
              </a:spcBef>
              <a:buNone/>
              <a:tabLst>
                <a:tab pos="0" algn="l"/>
              </a:tabLst>
            </a:pPr>
            <a:br>
              <a:rPr sz="3200"/>
            </a:br>
            <a:r>
              <a:rPr lang="de-DE" sz="3200" b="1" i="1" strike="noStrike" spc="-1">
                <a:solidFill>
                  <a:srgbClr val="145F32"/>
                </a:solidFill>
                <a:latin typeface="PT Sans"/>
                <a:ea typeface="Microsoft YaHei"/>
              </a:rPr>
              <a:t>S. 11: NET: die Luftdirektabscheidung (Direct Air Carbon Capture and Storage – DACCS), Bioenergie mit CO</a:t>
            </a:r>
            <a:r>
              <a:rPr lang="de-DE" sz="600" b="1" i="1" strike="noStrike" spc="-1">
                <a:solidFill>
                  <a:srgbClr val="145F32"/>
                </a:solidFill>
                <a:latin typeface="FrutigerLTCom-Light"/>
                <a:ea typeface="FrutigerLTCom-Light"/>
              </a:rPr>
              <a:t>2</a:t>
            </a:r>
            <a:r>
              <a:rPr lang="de-DE" sz="3200" b="1" i="1" strike="noStrike" spc="-1">
                <a:solidFill>
                  <a:srgbClr val="145F32"/>
                </a:solidFill>
                <a:latin typeface="PT Sans"/>
                <a:ea typeface="Microsoft YaHei"/>
              </a:rPr>
              <a:t>-Abscheidung und -Speicherung (Bioenergy with Carbon Capture and Storage - BECCS) und Pyrolyse mit Pflanzenkohle (Biochar Carbon Removal - BCR)</a:t>
            </a:r>
            <a:endParaRPr lang="de-DE" sz="3200" b="0" strike="noStrike" spc="-1">
              <a:solidFill>
                <a:srgbClr val="000000"/>
              </a:solidFill>
              <a:latin typeface="Arial"/>
            </a:endParaRPr>
          </a:p>
          <a:p>
            <a:pPr marL="432000" indent="0">
              <a:lnSpc>
                <a:spcPct val="100000"/>
              </a:lnSpc>
              <a:spcBef>
                <a:spcPts val="1417"/>
              </a:spcBef>
              <a:buNone/>
              <a:tabLst>
                <a:tab pos="0" algn="l"/>
              </a:tabLst>
            </a:pPr>
            <a:endParaRPr lang="de-DE" sz="3200" b="0" strike="noStrike" spc="-1">
              <a:solidFill>
                <a:srgbClr val="000000"/>
              </a:solidFill>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Szenario Effizienz</a:t>
            </a:r>
            <a:endParaRPr lang="de-DE" sz="5000" b="0" strike="noStrike" spc="-1">
              <a:solidFill>
                <a:srgbClr val="000000"/>
              </a:solidFill>
              <a:latin typeface="Arial"/>
            </a:endParaRPr>
          </a:p>
        </p:txBody>
      </p:sp>
      <p:sp>
        <p:nvSpPr>
          <p:cNvPr id="153" name="PlaceHolder 2"/>
          <p:cNvSpPr>
            <a:spLocks noGrp="1"/>
          </p:cNvSpPr>
          <p:nvPr>
            <p:ph/>
          </p:nvPr>
        </p:nvSpPr>
        <p:spPr>
          <a:xfrm>
            <a:off x="504000" y="1260000"/>
            <a:ext cx="9071280" cy="3671640"/>
          </a:xfrm>
          <a:prstGeom prst="rect">
            <a:avLst/>
          </a:prstGeom>
          <a:noFill/>
          <a:ln w="0">
            <a:noFill/>
          </a:ln>
        </p:spPr>
        <p:txBody>
          <a:bodyPr lIns="0" tIns="0" rIns="0" bIns="0" anchor="t">
            <a:normAutofit fontScale="98888" lnSpcReduction="10000"/>
          </a:bodyPr>
          <a:lstStyle/>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S.24: 5% weniger Wärmebedarf, Sanierungsquote min. 1,5%. </a:t>
            </a:r>
            <a:br>
              <a:rPr sz="3200"/>
            </a:br>
            <a:r>
              <a:rPr lang="de-DE" sz="3200" b="1" i="1" strike="noStrike" spc="-1">
                <a:solidFill>
                  <a:srgbClr val="145F32"/>
                </a:solidFill>
                <a:latin typeface="PT Sans"/>
                <a:ea typeface="Microsoft YaHei"/>
              </a:rPr>
              <a:t>10,9 % weniger Autofahrten</a:t>
            </a:r>
            <a:br>
              <a:rPr sz="3200"/>
            </a:br>
            <a:r>
              <a:rPr lang="de-DE" sz="3200" b="1" i="1" strike="noStrike" spc="-1">
                <a:solidFill>
                  <a:srgbClr val="145F32"/>
                </a:solidFill>
                <a:latin typeface="PT Sans"/>
                <a:ea typeface="Microsoft YaHei"/>
              </a:rPr>
              <a:t>Flüge: </a:t>
            </a:r>
            <a:br>
              <a:rPr sz="3200"/>
            </a:br>
            <a:r>
              <a:rPr lang="de-DE" sz="3200" b="1" i="1" strike="noStrike" spc="-1">
                <a:solidFill>
                  <a:srgbClr val="145F32"/>
                </a:solidFill>
                <a:latin typeface="PT Sans"/>
                <a:ea typeface="Microsoft YaHei"/>
              </a:rPr>
              <a:t>- interkontinental bleibt auf dem Niveau von 2010</a:t>
            </a:r>
            <a:br>
              <a:rPr sz="3200"/>
            </a:br>
            <a:r>
              <a:rPr lang="de-DE" sz="3200" b="1" i="1" strike="noStrike" spc="-1">
                <a:solidFill>
                  <a:srgbClr val="145F32"/>
                </a:solidFill>
                <a:latin typeface="PT Sans"/>
                <a:ea typeface="Microsoft YaHei"/>
              </a:rPr>
              <a:t>- innereuropäisch minus 25% (Verlagerung auf Bahn)</a:t>
            </a:r>
            <a:br>
              <a:rPr sz="3200"/>
            </a:br>
            <a:r>
              <a:rPr lang="de-DE" sz="3200" b="1" i="1" strike="noStrike" spc="-1">
                <a:solidFill>
                  <a:srgbClr val="145F32"/>
                </a:solidFill>
                <a:latin typeface="PT Sans"/>
                <a:ea typeface="Microsoft YaHei"/>
              </a:rPr>
              <a:t>- im Inland nahezu gar nichts</a:t>
            </a:r>
            <a:endParaRPr lang="de-DE" sz="3200" b="0" strike="noStrike" spc="-1">
              <a:solidFill>
                <a:srgbClr val="000000"/>
              </a:solidFill>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Anteile Synth.Gas - Biogas</a:t>
            </a:r>
            <a:endParaRPr lang="de-DE" sz="5000" b="0" strike="noStrike" spc="-1">
              <a:solidFill>
                <a:srgbClr val="000000"/>
              </a:solidFill>
              <a:latin typeface="Arial"/>
            </a:endParaRPr>
          </a:p>
        </p:txBody>
      </p:sp>
      <p:sp>
        <p:nvSpPr>
          <p:cNvPr id="155" name="PlaceHolder 2"/>
          <p:cNvSpPr>
            <a:spLocks noGrp="1"/>
          </p:cNvSpPr>
          <p:nvPr>
            <p:ph/>
          </p:nvPr>
        </p:nvSpPr>
        <p:spPr>
          <a:xfrm>
            <a:off x="-38520" y="5142240"/>
            <a:ext cx="1295280" cy="431640"/>
          </a:xfrm>
          <a:prstGeom prst="rect">
            <a:avLst/>
          </a:prstGeom>
          <a:noFill/>
          <a:ln w="0">
            <a:noFill/>
          </a:ln>
        </p:spPr>
        <p:txBody>
          <a:bodyPr lIns="0" tIns="0" rIns="0" bIns="0" anchor="t">
            <a:normAutofit fontScale="89999" lnSpcReduction="10000"/>
          </a:bodyPr>
          <a:lstStyle/>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S.46</a:t>
            </a:r>
            <a:endParaRPr lang="de-DE" sz="3200" b="0" strike="noStrike" spc="-1">
              <a:solidFill>
                <a:srgbClr val="000000"/>
              </a:solidFill>
              <a:latin typeface="Arial"/>
            </a:endParaRPr>
          </a:p>
        </p:txBody>
      </p:sp>
      <p:pic>
        <p:nvPicPr>
          <p:cNvPr id="156" name="Grafik 155"/>
          <p:cNvPicPr/>
          <p:nvPr/>
        </p:nvPicPr>
        <p:blipFill>
          <a:blip r:embed="rId2"/>
          <a:stretch/>
        </p:blipFill>
        <p:spPr>
          <a:xfrm>
            <a:off x="1224000" y="800280"/>
            <a:ext cx="8855640" cy="476532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laceHolder 1"/>
          <p:cNvSpPr>
            <a:spLocks noGrp="1"/>
          </p:cNvSpPr>
          <p:nvPr>
            <p:ph type="title"/>
          </p:nvPr>
        </p:nvSpPr>
        <p:spPr>
          <a:xfrm>
            <a:off x="504000" y="74160"/>
            <a:ext cx="9071280" cy="100548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Agenda</a:t>
            </a:r>
            <a:endParaRPr lang="de-DE" sz="5000" b="0" strike="noStrike" spc="-1">
              <a:solidFill>
                <a:srgbClr val="000000"/>
              </a:solidFill>
              <a:latin typeface="Arial"/>
            </a:endParaRPr>
          </a:p>
        </p:txBody>
      </p:sp>
      <p:sp>
        <p:nvSpPr>
          <p:cNvPr id="29" name="PlaceHolder 2"/>
          <p:cNvSpPr>
            <a:spLocks noGrp="1"/>
          </p:cNvSpPr>
          <p:nvPr>
            <p:ph/>
          </p:nvPr>
        </p:nvSpPr>
        <p:spPr>
          <a:xfrm>
            <a:off x="504000" y="1260000"/>
            <a:ext cx="9071280" cy="413964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r>
              <a:rPr lang="de-DE" sz="3200" b="1" i="1" strike="noStrike" spc="-1">
                <a:solidFill>
                  <a:srgbClr val="145F32"/>
                </a:solidFill>
                <a:latin typeface="PT Sans"/>
              </a:rPr>
              <a:t>1. Was bedeutet „klimaneutral“?</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2. Wo stehen wir? </a:t>
            </a:r>
            <a:br>
              <a:rPr sz="3200"/>
            </a:br>
            <a:r>
              <a:rPr lang="de-DE" sz="3200" b="1" i="1" strike="noStrike" spc="-1">
                <a:solidFill>
                  <a:srgbClr val="145F32"/>
                </a:solidFill>
                <a:latin typeface="PT Sans"/>
              </a:rPr>
              <a:t>	Was haben wir schon geschafft?</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3. Was ist noch zu tun? </a:t>
            </a:r>
            <a:br>
              <a:rPr sz="3200"/>
            </a:br>
            <a:r>
              <a:rPr lang="de-DE" sz="3200" b="1" i="1" strike="noStrike" spc="-1">
                <a:solidFill>
                  <a:srgbClr val="145F32"/>
                </a:solidFill>
                <a:latin typeface="PT Sans"/>
              </a:rPr>
              <a:t>	Was sind die größten Herausforderungen?</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4. Können wir das schaffen? </a:t>
            </a:r>
            <a:br>
              <a:rPr sz="3200"/>
            </a:br>
            <a:r>
              <a:rPr lang="de-DE" sz="3200" b="1" i="1" strike="noStrike" spc="-1">
                <a:solidFill>
                  <a:srgbClr val="145F32"/>
                </a:solidFill>
                <a:latin typeface="PT Sans"/>
              </a:rPr>
              <a:t>	Welche Szenarien gibt es? </a:t>
            </a:r>
            <a:endParaRPr lang="de-DE" sz="3200" b="0" strike="noStrike" spc="-1">
              <a:solidFill>
                <a:srgbClr val="000000"/>
              </a:solidFill>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37800"/>
            <a:ext cx="9071280" cy="76212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Anteile Synth.Gas - Biogas</a:t>
            </a:r>
            <a:endParaRPr lang="de-DE" sz="5000" b="0" strike="noStrike" spc="-1">
              <a:solidFill>
                <a:srgbClr val="000000"/>
              </a:solidFill>
              <a:latin typeface="Arial"/>
            </a:endParaRPr>
          </a:p>
        </p:txBody>
      </p:sp>
      <p:sp>
        <p:nvSpPr>
          <p:cNvPr id="158" name="PlaceHolder 2"/>
          <p:cNvSpPr>
            <a:spLocks noGrp="1"/>
          </p:cNvSpPr>
          <p:nvPr>
            <p:ph/>
          </p:nvPr>
        </p:nvSpPr>
        <p:spPr>
          <a:xfrm>
            <a:off x="-38520" y="5142240"/>
            <a:ext cx="1295280" cy="431640"/>
          </a:xfrm>
          <a:prstGeom prst="rect">
            <a:avLst/>
          </a:prstGeom>
          <a:noFill/>
          <a:ln w="0">
            <a:noFill/>
          </a:ln>
        </p:spPr>
        <p:txBody>
          <a:bodyPr lIns="0" tIns="0" rIns="0" bIns="0" anchor="t">
            <a:normAutofit fontScale="89999" lnSpcReduction="10000"/>
          </a:bodyPr>
          <a:lstStyle/>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S.71</a:t>
            </a:r>
            <a:endParaRPr lang="de-DE" sz="3200" b="0" strike="noStrike" spc="-1">
              <a:solidFill>
                <a:srgbClr val="000000"/>
              </a:solidFill>
              <a:latin typeface="Arial"/>
            </a:endParaRPr>
          </a:p>
        </p:txBody>
      </p:sp>
      <p:pic>
        <p:nvPicPr>
          <p:cNvPr id="159" name="Grafik 158"/>
          <p:cNvPicPr/>
          <p:nvPr/>
        </p:nvPicPr>
        <p:blipFill>
          <a:blip r:embed="rId2"/>
          <a:stretch/>
        </p:blipFill>
        <p:spPr>
          <a:xfrm>
            <a:off x="360000" y="1260000"/>
            <a:ext cx="9268560" cy="35996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74160"/>
            <a:ext cx="9071280" cy="1005480"/>
          </a:xfrm>
          <a:prstGeom prst="rect">
            <a:avLst/>
          </a:prstGeom>
          <a:noFill/>
          <a:ln w="0">
            <a:noFill/>
          </a:ln>
        </p:spPr>
        <p:txBody>
          <a:bodyPr lIns="0" tIns="0" rIns="0" bIns="0" anchor="ctr">
            <a:noAutofit/>
          </a:bodyPr>
          <a:lstStyle/>
          <a:p>
            <a:pPr indent="0" algn="ctr">
              <a:lnSpc>
                <a:spcPct val="100000"/>
              </a:lnSpc>
              <a:buNone/>
              <a:tabLst>
                <a:tab pos="0" algn="l"/>
              </a:tabLst>
            </a:pPr>
            <a:r>
              <a:rPr lang="de-DE" b="1" strike="noStrike" spc="-1" dirty="0">
                <a:solidFill>
                  <a:srgbClr val="FFFFFF"/>
                </a:solidFill>
                <a:latin typeface="BereitBold Oblique"/>
              </a:rPr>
              <a:t>1. Was bedeutet „</a:t>
            </a:r>
            <a:r>
              <a:rPr lang="de-DE" b="1" strike="noStrike" spc="-1" dirty="0" err="1">
                <a:solidFill>
                  <a:srgbClr val="FFFFFF"/>
                </a:solidFill>
                <a:latin typeface="BereitBold Oblique"/>
              </a:rPr>
              <a:t>klimaneutral</a:t>
            </a:r>
            <a:r>
              <a:rPr lang="de-DE" b="1" strike="noStrike" spc="-1" dirty="0">
                <a:solidFill>
                  <a:srgbClr val="FFFFFF"/>
                </a:solidFill>
                <a:latin typeface="BereitBold Oblique"/>
              </a:rPr>
              <a:t>“?</a:t>
            </a:r>
            <a:endParaRPr lang="de-DE" b="0" strike="noStrike" spc="-1" dirty="0">
              <a:solidFill>
                <a:srgbClr val="000000"/>
              </a:solidFill>
              <a:latin typeface="Arial"/>
            </a:endParaRPr>
          </a:p>
        </p:txBody>
      </p:sp>
      <p:sp>
        <p:nvSpPr>
          <p:cNvPr id="31" name="PlaceHolder 2"/>
          <p:cNvSpPr>
            <a:spLocks noGrp="1"/>
          </p:cNvSpPr>
          <p:nvPr>
            <p:ph/>
          </p:nvPr>
        </p:nvSpPr>
        <p:spPr>
          <a:xfrm>
            <a:off x="504000" y="1080000"/>
            <a:ext cx="9071280" cy="4319640"/>
          </a:xfrm>
          <a:prstGeom prst="rect">
            <a:avLst/>
          </a:prstGeom>
          <a:noFill/>
          <a:ln w="0">
            <a:noFill/>
          </a:ln>
        </p:spPr>
        <p:txBody>
          <a:bodyPr lIns="0" tIns="0" rIns="0" bIns="0" anchor="t">
            <a:normAutofit/>
          </a:bodyPr>
          <a:lstStyle/>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Es bedeutet, dass wir der Atmosphäre kein weiteres CO</a:t>
            </a:r>
            <a:r>
              <a:rPr lang="de-DE" sz="3600" b="1" i="1" strike="noStrike" spc="-1" baseline="-8000">
                <a:solidFill>
                  <a:srgbClr val="145F32"/>
                </a:solidFill>
                <a:latin typeface="PT Sans"/>
                <a:ea typeface="Microsoft YaHei"/>
              </a:rPr>
              <a:t>2 </a:t>
            </a:r>
            <a:r>
              <a:rPr lang="de-DE" sz="3200" b="1" i="1" strike="noStrike" spc="-1">
                <a:solidFill>
                  <a:srgbClr val="145F32"/>
                </a:solidFill>
                <a:latin typeface="PT Sans"/>
                <a:ea typeface="Microsoft YaHei"/>
              </a:rPr>
              <a:t>mehr hinzufügen.</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Wir machen den Klimawandel damit nicht rückgängig, sondern heizen die Erde nur nicht mehr noch weiter auf.</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ea typeface="Microsoft YaHei"/>
              </a:rPr>
              <a:t>Hitzewellen, Waldbrände, Überschwemmungen usw. nehmen dadurch nicht ab, sondern nur nicht mehr weiter zu. </a:t>
            </a:r>
            <a:endParaRPr lang="de-DE" sz="32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74160"/>
            <a:ext cx="9071280" cy="1005480"/>
          </a:xfrm>
          <a:prstGeom prst="rect">
            <a:avLst/>
          </a:prstGeom>
          <a:noFill/>
          <a:ln w="0">
            <a:noFill/>
          </a:ln>
        </p:spPr>
        <p:txBody>
          <a:bodyPr lIns="0" tIns="0" rIns="0" bIns="0" anchor="ctr">
            <a:noAutofit/>
          </a:bodyPr>
          <a:lstStyle/>
          <a:p>
            <a:pPr indent="0" algn="ctr">
              <a:lnSpc>
                <a:spcPct val="100000"/>
              </a:lnSpc>
              <a:buNone/>
              <a:tabLst>
                <a:tab pos="0" algn="l"/>
              </a:tabLst>
            </a:pPr>
            <a:r>
              <a:rPr lang="de-DE" b="1" strike="noStrike" spc="-1" dirty="0">
                <a:solidFill>
                  <a:srgbClr val="FFFFFF"/>
                </a:solidFill>
                <a:latin typeface="BereitBold Oblique"/>
              </a:rPr>
              <a:t>1. Was bedeutet „</a:t>
            </a:r>
            <a:r>
              <a:rPr lang="de-DE" b="1" strike="noStrike" spc="-1" dirty="0" err="1">
                <a:solidFill>
                  <a:srgbClr val="FFFFFF"/>
                </a:solidFill>
                <a:latin typeface="BereitBold Oblique"/>
              </a:rPr>
              <a:t>klimaneutral</a:t>
            </a:r>
            <a:r>
              <a:rPr lang="de-DE" b="1" strike="noStrike" spc="-1" dirty="0">
                <a:solidFill>
                  <a:srgbClr val="FFFFFF"/>
                </a:solidFill>
                <a:latin typeface="BereitBold Oblique"/>
              </a:rPr>
              <a:t>“?</a:t>
            </a:r>
            <a:endParaRPr lang="de-DE" b="0" strike="noStrike" spc="-1" dirty="0">
              <a:solidFill>
                <a:srgbClr val="000000"/>
              </a:solidFill>
              <a:latin typeface="Arial"/>
            </a:endParaRPr>
          </a:p>
        </p:txBody>
      </p:sp>
      <p:sp>
        <p:nvSpPr>
          <p:cNvPr id="33" name="PlaceHolder 2"/>
          <p:cNvSpPr>
            <a:spLocks noGrp="1"/>
          </p:cNvSpPr>
          <p:nvPr>
            <p:ph/>
          </p:nvPr>
        </p:nvSpPr>
        <p:spPr>
          <a:xfrm>
            <a:off x="504000" y="1080000"/>
            <a:ext cx="8675640" cy="4319640"/>
          </a:xfrm>
          <a:prstGeom prst="rect">
            <a:avLst/>
          </a:prstGeom>
          <a:noFill/>
          <a:ln w="0">
            <a:noFill/>
          </a:ln>
        </p:spPr>
        <p:txBody>
          <a:bodyPr lIns="0" tIns="0" rIns="0" bIns="0" anchor="t">
            <a:normAutofit fontScale="94722" lnSpcReduction="10000"/>
          </a:bodyPr>
          <a:lstStyle/>
          <a:p>
            <a:pPr marL="432000" indent="0">
              <a:lnSpc>
                <a:spcPct val="100000"/>
              </a:lnSpc>
              <a:spcBef>
                <a:spcPts val="1417"/>
              </a:spcBef>
              <a:buNone/>
              <a:tabLst>
                <a:tab pos="0" algn="l"/>
              </a:tabLst>
            </a:pP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Je früher wir weltweit klimaneutral sind, desto geringer ist die Erderhitzung.</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Um die globale Temperatur wieder abzusenken, müssen wir der Atmosphäre CO</a:t>
            </a:r>
            <a:r>
              <a:rPr lang="de-DE" sz="4139" b="1" i="1" strike="noStrike" spc="-1" baseline="-5000">
                <a:solidFill>
                  <a:srgbClr val="145F32"/>
                </a:solidFill>
                <a:latin typeface="PT Sans"/>
              </a:rPr>
              <a:t>2</a:t>
            </a:r>
            <a:r>
              <a:rPr lang="de-DE" sz="3200" b="1" i="1" strike="noStrike" spc="-1">
                <a:solidFill>
                  <a:srgbClr val="145F32"/>
                </a:solidFill>
                <a:latin typeface="PT Sans"/>
              </a:rPr>
              <a:t> entziehen.</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74160"/>
            <a:ext cx="9071280" cy="82548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2. Wo stehen wir weltweit?</a:t>
            </a:r>
            <a:endParaRPr lang="de-DE" sz="5000" b="0" strike="noStrike" spc="-1">
              <a:solidFill>
                <a:srgbClr val="000000"/>
              </a:solidFill>
              <a:latin typeface="Arial"/>
            </a:endParaRPr>
          </a:p>
        </p:txBody>
      </p:sp>
      <p:sp>
        <p:nvSpPr>
          <p:cNvPr id="35" name="PlaceHolder 2"/>
          <p:cNvSpPr>
            <a:spLocks noGrp="1"/>
          </p:cNvSpPr>
          <p:nvPr>
            <p:ph/>
          </p:nvPr>
        </p:nvSpPr>
        <p:spPr>
          <a:xfrm>
            <a:off x="504000" y="1326600"/>
            <a:ext cx="9071280" cy="4073040"/>
          </a:xfrm>
          <a:prstGeom prst="rect">
            <a:avLst/>
          </a:prstGeom>
          <a:noFill/>
          <a:ln w="0">
            <a:noFill/>
          </a:ln>
        </p:spPr>
        <p:txBody>
          <a:bodyPr lIns="0" tIns="0" rIns="0" bIns="0" anchor="t">
            <a:normAutofit fontScale="97499" lnSpcReduction="10000"/>
          </a:bodyPr>
          <a:lstStyle/>
          <a:p>
            <a:pPr marL="432000" indent="0">
              <a:lnSpc>
                <a:spcPct val="100000"/>
              </a:lnSpc>
              <a:spcBef>
                <a:spcPts val="1417"/>
              </a:spcBef>
              <a:buNone/>
              <a:tabLst>
                <a:tab pos="0" algn="l"/>
              </a:tabLst>
            </a:pPr>
            <a:r>
              <a:rPr lang="de-DE" sz="3200" b="1" i="1" strike="noStrike" spc="-1">
                <a:solidFill>
                  <a:srgbClr val="145F32"/>
                </a:solidFill>
                <a:latin typeface="PT Sans"/>
              </a:rPr>
              <a:t>Deutschland ist für ca. 2% der weltweiten CO</a:t>
            </a:r>
            <a:r>
              <a:rPr lang="de-DE" sz="3858" b="1" i="1" strike="noStrike" spc="-1" baseline="-6000">
                <a:solidFill>
                  <a:srgbClr val="145F32"/>
                </a:solidFill>
                <a:latin typeface="PT Sans"/>
              </a:rPr>
              <a:t>2</a:t>
            </a:r>
            <a:r>
              <a:rPr lang="de-DE" sz="3200" b="1" i="1" strike="noStrike" spc="-1">
                <a:solidFill>
                  <a:srgbClr val="145F32"/>
                </a:solidFill>
                <a:latin typeface="PT Sans"/>
              </a:rPr>
              <a:t>-Emissionen verantwortlich.</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Hat Klimaschutz in Deutschland überhaupt Sinn?</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Ist Deutschland ein Musterschüler?</a:t>
            </a:r>
            <a:endParaRPr lang="de-DE" sz="3200" b="0" strike="noStrike" spc="-1">
              <a:solidFill>
                <a:srgbClr val="000000"/>
              </a:solidFill>
              <a:latin typeface="Arial"/>
            </a:endParaRPr>
          </a:p>
          <a:p>
            <a:pPr marL="432000" indent="0">
              <a:lnSpc>
                <a:spcPct val="100000"/>
              </a:lnSpc>
              <a:spcBef>
                <a:spcPts val="1417"/>
              </a:spcBef>
              <a:buNone/>
              <a:tabLst>
                <a:tab pos="0" algn="l"/>
              </a:tabLst>
            </a:pPr>
            <a:r>
              <a:rPr lang="de-DE" sz="3200" b="1" i="1" strike="noStrike" spc="-1">
                <a:solidFill>
                  <a:srgbClr val="145F32"/>
                </a:solidFill>
                <a:latin typeface="PT Sans"/>
              </a:rPr>
              <a:t> </a:t>
            </a:r>
            <a:endParaRPr lang="de-DE" sz="3200" b="0" strike="noStrike" spc="-1">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74160"/>
            <a:ext cx="9071280" cy="82548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2. Wo stehen wir weltweit?</a:t>
            </a:r>
            <a:endParaRPr lang="de-DE" sz="5000" b="0" strike="noStrike" spc="-1">
              <a:solidFill>
                <a:srgbClr val="000000"/>
              </a:solidFill>
              <a:latin typeface="Arial"/>
            </a:endParaRPr>
          </a:p>
        </p:txBody>
      </p:sp>
      <p:pic>
        <p:nvPicPr>
          <p:cNvPr id="37" name="Grafik 36"/>
          <p:cNvPicPr/>
          <p:nvPr/>
        </p:nvPicPr>
        <p:blipFill>
          <a:blip r:embed="rId2"/>
          <a:stretch/>
        </p:blipFill>
        <p:spPr>
          <a:xfrm>
            <a:off x="360000" y="1080000"/>
            <a:ext cx="9071280" cy="4073040"/>
          </a:xfrm>
          <a:prstGeom prst="rect">
            <a:avLst/>
          </a:prstGeom>
          <a:ln w="0">
            <a:noFill/>
          </a:ln>
        </p:spPr>
      </p:pic>
      <p:sp>
        <p:nvSpPr>
          <p:cNvPr id="38" name="PlaceHolder 2"/>
          <p:cNvSpPr>
            <a:spLocks noGrp="1"/>
          </p:cNvSpPr>
          <p:nvPr>
            <p:ph/>
          </p:nvPr>
        </p:nvSpPr>
        <p:spPr>
          <a:xfrm>
            <a:off x="504360" y="1326960"/>
            <a:ext cx="9071280" cy="4073040"/>
          </a:xfrm>
          <a:prstGeom prst="rect">
            <a:avLst/>
          </a:prstGeom>
          <a:noFill/>
          <a:ln w="0">
            <a:noFill/>
          </a:ln>
        </p:spPr>
        <p:txBody>
          <a:bodyPr lIns="0" tIns="0" rIns="0" bIns="0" anchor="t">
            <a:normAutofit fontScale="32500" lnSpcReduction="10000"/>
          </a:bodyPr>
          <a:lstStyle/>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wikipedia ,  </a:t>
            </a:r>
            <a:r>
              <a:rPr lang="de-DE" sz="1000" b="1" i="1" u="sng" strike="noStrike" spc="-1">
                <a:solidFill>
                  <a:srgbClr val="0000EE"/>
                </a:solidFill>
                <a:uFillTx/>
                <a:latin typeface="PT Sans"/>
                <a:hlinkClick r:id="rId3"/>
              </a:rPr>
              <a:t>https://de.wikipedia.org/wiki/Liste_der_gr%C3%B6%C3%9Ften_Kohlenstoffdioxidemittenten</a:t>
            </a:r>
            <a:r>
              <a:rPr lang="de-DE" sz="1000" b="1" i="1" strike="noStrike" spc="-1">
                <a:solidFill>
                  <a:srgbClr val="145F32"/>
                </a:solidFill>
                <a:latin typeface="PT Sans"/>
              </a:rPr>
              <a:t> </a:t>
            </a:r>
            <a:endParaRPr lang="de-DE" sz="10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PlaceHolder 1"/>
          <p:cNvSpPr>
            <a:spLocks noGrp="1"/>
          </p:cNvSpPr>
          <p:nvPr>
            <p:ph type="title"/>
          </p:nvPr>
        </p:nvSpPr>
        <p:spPr>
          <a:xfrm>
            <a:off x="504000" y="51840"/>
            <a:ext cx="9071280" cy="883800"/>
          </a:xfrm>
          <a:prstGeom prst="rect">
            <a:avLst/>
          </a:prstGeom>
          <a:noFill/>
          <a:ln w="0">
            <a:noFill/>
          </a:ln>
        </p:spPr>
        <p:txBody>
          <a:bodyPr lIns="0" tIns="0" rIns="0" bIns="0" anchor="ctr">
            <a:noAutofit/>
          </a:bodyPr>
          <a:lstStyle/>
          <a:p>
            <a:pPr indent="0" algn="ctr">
              <a:lnSpc>
                <a:spcPct val="100000"/>
              </a:lnSpc>
              <a:buNone/>
              <a:tabLst>
                <a:tab pos="0" algn="l"/>
              </a:tabLst>
            </a:pPr>
            <a:r>
              <a:rPr lang="de-DE" sz="5000" b="1" strike="noStrike" spc="-1">
                <a:solidFill>
                  <a:srgbClr val="FFFFFF"/>
                </a:solidFill>
                <a:latin typeface="BereitBold Oblique"/>
              </a:rPr>
              <a:t>2. Wo stehen wir weltweit?</a:t>
            </a:r>
            <a:endParaRPr lang="de-DE" sz="5000" b="0" strike="noStrike" spc="-1">
              <a:solidFill>
                <a:srgbClr val="000000"/>
              </a:solidFill>
              <a:latin typeface="Arial"/>
            </a:endParaRPr>
          </a:p>
        </p:txBody>
      </p:sp>
      <p:sp>
        <p:nvSpPr>
          <p:cNvPr id="40" name="PlaceHolder 2"/>
          <p:cNvSpPr>
            <a:spLocks noGrp="1"/>
          </p:cNvSpPr>
          <p:nvPr>
            <p:ph/>
          </p:nvPr>
        </p:nvSpPr>
        <p:spPr>
          <a:xfrm>
            <a:off x="504360" y="1326960"/>
            <a:ext cx="9071280" cy="4252680"/>
          </a:xfrm>
          <a:prstGeom prst="rect">
            <a:avLst/>
          </a:prstGeom>
          <a:noFill/>
          <a:ln w="0">
            <a:noFill/>
          </a:ln>
        </p:spPr>
        <p:txBody>
          <a:bodyPr lIns="0" tIns="0" rIns="0" bIns="0" anchor="t">
            <a:normAutofit fontScale="25000" lnSpcReduction="20000"/>
          </a:bodyPr>
          <a:lstStyle/>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 </a:t>
            </a:r>
            <a:endParaRPr lang="de-DE" sz="1000" b="0" strike="noStrike" spc="-1">
              <a:solidFill>
                <a:srgbClr val="000000"/>
              </a:solidFill>
              <a:latin typeface="Arial"/>
            </a:endParaRPr>
          </a:p>
          <a:p>
            <a:pPr marL="432000" indent="0">
              <a:lnSpc>
                <a:spcPct val="100000"/>
              </a:lnSpc>
              <a:spcBef>
                <a:spcPts val="1191"/>
              </a:spcBef>
              <a:spcAft>
                <a:spcPts val="992"/>
              </a:spcAft>
              <a:buNone/>
              <a:tabLst>
                <a:tab pos="0" algn="l"/>
              </a:tabLst>
            </a:pPr>
            <a:r>
              <a:rPr lang="de-DE" sz="1000" b="1" i="1" strike="noStrike" spc="-1">
                <a:solidFill>
                  <a:srgbClr val="145F32"/>
                </a:solidFill>
                <a:latin typeface="PT Sans"/>
              </a:rPr>
              <a:t>Quelle: </a:t>
            </a:r>
            <a:r>
              <a:rPr lang="de-DE" sz="1000" b="1" i="1" u="sng" strike="noStrike" spc="-1">
                <a:solidFill>
                  <a:srgbClr val="0000EE"/>
                </a:solidFill>
                <a:uFillTx/>
                <a:latin typeface="PT Sans"/>
                <a:hlinkClick r:id="rId2"/>
              </a:rPr>
              <a:t>https://www.destatis.de/DE/Themen/Laender-Regionen/Internationales/Thema/umwelt-energie/umwelt/G20_CO2.html</a:t>
            </a:r>
            <a:r>
              <a:rPr lang="de-DE" sz="1000" b="1" i="1" strike="noStrike" spc="-1">
                <a:solidFill>
                  <a:srgbClr val="145F32"/>
                </a:solidFill>
                <a:latin typeface="PT Sans"/>
              </a:rPr>
              <a:t>  </a:t>
            </a:r>
            <a:endParaRPr lang="de-DE" sz="1000" b="0" strike="noStrike" spc="-1">
              <a:solidFill>
                <a:srgbClr val="000000"/>
              </a:solidFill>
              <a:latin typeface="Arial"/>
            </a:endParaRPr>
          </a:p>
        </p:txBody>
      </p:sp>
      <p:pic>
        <p:nvPicPr>
          <p:cNvPr id="41" name="Grafik 40"/>
          <p:cNvPicPr/>
          <p:nvPr/>
        </p:nvPicPr>
        <p:blipFill>
          <a:blip r:embed="rId3"/>
          <a:stretch/>
        </p:blipFill>
        <p:spPr>
          <a:xfrm>
            <a:off x="1080000" y="1116720"/>
            <a:ext cx="7570440" cy="4102920"/>
          </a:xfrm>
          <a:prstGeom prst="rect">
            <a:avLst/>
          </a:prstGeom>
          <a:ln w="0">
            <a:noFill/>
          </a:ln>
        </p:spPr>
      </p:pic>
    </p:spTree>
  </p:cSld>
  <p:clrMapOvr>
    <a:masterClrMapping/>
  </p:clrMapOvr>
</p:sld>
</file>

<file path=ppt/theme/theme1.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2300</Words>
  <Application>Microsoft Office PowerPoint</Application>
  <PresentationFormat>Benutzerdefiniert</PresentationFormat>
  <Paragraphs>294</Paragraphs>
  <Slides>40</Slides>
  <Notes>10</Notes>
  <HiddenSlides>5</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40</vt:i4>
      </vt:variant>
    </vt:vector>
  </HeadingPairs>
  <TitlesOfParts>
    <vt:vector size="49" baseType="lpstr">
      <vt:lpstr>Arial</vt:lpstr>
      <vt:lpstr>BereitBold Oblique</vt:lpstr>
      <vt:lpstr>FrutigerLTCom-Light</vt:lpstr>
      <vt:lpstr>PT Sans</vt:lpstr>
      <vt:lpstr>Symbol</vt:lpstr>
      <vt:lpstr>Times New Roman</vt:lpstr>
      <vt:lpstr>Wingdings</vt:lpstr>
      <vt:lpstr>Office</vt:lpstr>
      <vt:lpstr>Office</vt:lpstr>
      <vt:lpstr>PowerPoint-Präsentation</vt:lpstr>
      <vt:lpstr>Vorstellung</vt:lpstr>
      <vt:lpstr>Ein Thema, viele Fragen...</vt:lpstr>
      <vt:lpstr>Agenda</vt:lpstr>
      <vt:lpstr>1. Was bedeutet „klimaneutral“?</vt:lpstr>
      <vt:lpstr>1. Was bedeutet „klimaneutral“?</vt:lpstr>
      <vt:lpstr>2. Wo stehen wir weltweit?</vt:lpstr>
      <vt:lpstr>2. Wo stehen wir weltweit?</vt:lpstr>
      <vt:lpstr>2. Wo stehen wir weltweit?</vt:lpstr>
      <vt:lpstr>2. Wo stehen wir weltweit?</vt:lpstr>
      <vt:lpstr>2. Wo stehen wir in Deutschland?</vt:lpstr>
      <vt:lpstr>2. Wo stehen wir in Deutschland?</vt:lpstr>
      <vt:lpstr>2. Wo stehen wir in Deutschland?</vt:lpstr>
      <vt:lpstr>3. Die größten Herausforderungen</vt:lpstr>
      <vt:lpstr>3. Herausforderungen: Verkehr</vt:lpstr>
      <vt:lpstr>4. Können wir das schaffen?</vt:lpstr>
      <vt:lpstr>Rechtliche Festlegungen</vt:lpstr>
      <vt:lpstr>4. Können wir das schaffen?</vt:lpstr>
      <vt:lpstr>Machbarkeits-Studie</vt:lpstr>
      <vt:lpstr>Machbarkeits-Studie</vt:lpstr>
      <vt:lpstr>Machbarkeits-Studie</vt:lpstr>
      <vt:lpstr>Machbarkeits-Studie</vt:lpstr>
      <vt:lpstr>Ergebnisse der Studie</vt:lpstr>
      <vt:lpstr>Annahmen:   z.B. Verkehr</vt:lpstr>
      <vt:lpstr>Annahmen: z.B. Wärmebedarf</vt:lpstr>
      <vt:lpstr>Thema Dunkelflauten</vt:lpstr>
      <vt:lpstr>Thema Dunkelflauten</vt:lpstr>
      <vt:lpstr>Thema Dunkelflauten</vt:lpstr>
      <vt:lpstr>Thema Dunkelflauten</vt:lpstr>
      <vt:lpstr>Thema Dunkelflauten</vt:lpstr>
      <vt:lpstr>Was kostet das Ganze?</vt:lpstr>
      <vt:lpstr>Ergebnisse der Studie</vt:lpstr>
      <vt:lpstr>PowerPoint-Präsentation</vt:lpstr>
      <vt:lpstr>Ende</vt:lpstr>
      <vt:lpstr>Primärenergie – Endenergie</vt:lpstr>
      <vt:lpstr>Primärenergie – Endenergie</vt:lpstr>
      <vt:lpstr>Negative Emissionen</vt:lpstr>
      <vt:lpstr>Szenario Effizienz</vt:lpstr>
      <vt:lpstr>Anteile Synth.Gas - Biogas</vt:lpstr>
      <vt:lpstr>Anteile Synth.Gas - Biogas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Andreas Gaymann-Olpe</cp:lastModifiedBy>
  <cp:revision>105</cp:revision>
  <cp:lastPrinted>2025-05-18T11:25:40Z</cp:lastPrinted>
  <dcterms:created xsi:type="dcterms:W3CDTF">2025-01-19T17:38:20Z</dcterms:created>
  <dcterms:modified xsi:type="dcterms:W3CDTF">2025-05-18T10:55:13Z</dcterms:modified>
  <dc:language>de-DE</dc:language>
</cp:coreProperties>
</file>